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38"/>
  </p:notesMasterIdLst>
  <p:sldIdLst>
    <p:sldId id="399" r:id="rId2"/>
    <p:sldId id="257" r:id="rId3"/>
    <p:sldId id="258" r:id="rId4"/>
    <p:sldId id="260" r:id="rId5"/>
    <p:sldId id="264" r:id="rId6"/>
    <p:sldId id="268" r:id="rId7"/>
    <p:sldId id="267" r:id="rId8"/>
    <p:sldId id="266" r:id="rId9"/>
    <p:sldId id="269" r:id="rId10"/>
    <p:sldId id="270" r:id="rId11"/>
    <p:sldId id="265" r:id="rId12"/>
    <p:sldId id="306" r:id="rId13"/>
    <p:sldId id="271" r:id="rId14"/>
    <p:sldId id="272" r:id="rId15"/>
    <p:sldId id="393" r:id="rId16"/>
    <p:sldId id="273" r:id="rId17"/>
    <p:sldId id="274" r:id="rId18"/>
    <p:sldId id="394" r:id="rId19"/>
    <p:sldId id="278" r:id="rId20"/>
    <p:sldId id="284" r:id="rId21"/>
    <p:sldId id="286" r:id="rId22"/>
    <p:sldId id="288" r:id="rId23"/>
    <p:sldId id="291" r:id="rId24"/>
    <p:sldId id="276" r:id="rId25"/>
    <p:sldId id="277" r:id="rId26"/>
    <p:sldId id="289" r:id="rId27"/>
    <p:sldId id="290" r:id="rId28"/>
    <p:sldId id="395" r:id="rId29"/>
    <p:sldId id="396" r:id="rId30"/>
    <p:sldId id="397" r:id="rId31"/>
    <p:sldId id="400" r:id="rId32"/>
    <p:sldId id="293" r:id="rId33"/>
    <p:sldId id="307" r:id="rId34"/>
    <p:sldId id="294" r:id="rId35"/>
    <p:sldId id="296" r:id="rId36"/>
    <p:sldId id="295" r:id="rId37"/>
    <p:sldId id="297" r:id="rId38"/>
    <p:sldId id="299" r:id="rId39"/>
    <p:sldId id="301" r:id="rId40"/>
    <p:sldId id="302" r:id="rId41"/>
    <p:sldId id="401" r:id="rId42"/>
    <p:sldId id="402" r:id="rId43"/>
    <p:sldId id="303" r:id="rId44"/>
    <p:sldId id="304" r:id="rId45"/>
    <p:sldId id="305" r:id="rId46"/>
    <p:sldId id="309" r:id="rId47"/>
    <p:sldId id="403" r:id="rId48"/>
    <p:sldId id="404" r:id="rId49"/>
    <p:sldId id="308" r:id="rId50"/>
    <p:sldId id="310" r:id="rId51"/>
    <p:sldId id="311" r:id="rId52"/>
    <p:sldId id="313" r:id="rId53"/>
    <p:sldId id="405" r:id="rId54"/>
    <p:sldId id="406" r:id="rId55"/>
    <p:sldId id="314" r:id="rId56"/>
    <p:sldId id="312" r:id="rId57"/>
    <p:sldId id="316" r:id="rId58"/>
    <p:sldId id="318" r:id="rId59"/>
    <p:sldId id="407" r:id="rId60"/>
    <p:sldId id="321" r:id="rId61"/>
    <p:sldId id="324" r:id="rId62"/>
    <p:sldId id="315" r:id="rId63"/>
    <p:sldId id="325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409" r:id="rId72"/>
    <p:sldId id="410" r:id="rId73"/>
    <p:sldId id="339" r:id="rId74"/>
    <p:sldId id="340" r:id="rId75"/>
    <p:sldId id="341" r:id="rId76"/>
    <p:sldId id="342" r:id="rId77"/>
    <p:sldId id="343" r:id="rId78"/>
    <p:sldId id="344" r:id="rId79"/>
    <p:sldId id="347" r:id="rId80"/>
    <p:sldId id="348" r:id="rId81"/>
    <p:sldId id="349" r:id="rId82"/>
    <p:sldId id="350" r:id="rId83"/>
    <p:sldId id="345" r:id="rId84"/>
    <p:sldId id="346" r:id="rId85"/>
    <p:sldId id="351" r:id="rId86"/>
    <p:sldId id="352" r:id="rId87"/>
    <p:sldId id="412" r:id="rId88"/>
    <p:sldId id="353" r:id="rId89"/>
    <p:sldId id="354" r:id="rId90"/>
    <p:sldId id="355" r:id="rId91"/>
    <p:sldId id="356" r:id="rId92"/>
    <p:sldId id="357" r:id="rId93"/>
    <p:sldId id="358" r:id="rId94"/>
    <p:sldId id="359" r:id="rId95"/>
    <p:sldId id="360" r:id="rId96"/>
    <p:sldId id="362" r:id="rId97"/>
    <p:sldId id="413" r:id="rId98"/>
    <p:sldId id="415" r:id="rId99"/>
    <p:sldId id="416" r:id="rId100"/>
    <p:sldId id="414" r:id="rId101"/>
    <p:sldId id="417" r:id="rId102"/>
    <p:sldId id="361" r:id="rId103"/>
    <p:sldId id="363" r:id="rId104"/>
    <p:sldId id="364" r:id="rId105"/>
    <p:sldId id="365" r:id="rId106"/>
    <p:sldId id="366" r:id="rId107"/>
    <p:sldId id="418" r:id="rId108"/>
    <p:sldId id="419" r:id="rId109"/>
    <p:sldId id="386" r:id="rId110"/>
    <p:sldId id="387" r:id="rId111"/>
    <p:sldId id="389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7" r:id="rId121"/>
    <p:sldId id="376" r:id="rId122"/>
    <p:sldId id="375" r:id="rId123"/>
    <p:sldId id="378" r:id="rId124"/>
    <p:sldId id="379" r:id="rId125"/>
    <p:sldId id="380" r:id="rId126"/>
    <p:sldId id="381" r:id="rId127"/>
    <p:sldId id="382" r:id="rId128"/>
    <p:sldId id="384" r:id="rId129"/>
    <p:sldId id="422" r:id="rId130"/>
    <p:sldId id="385" r:id="rId131"/>
    <p:sldId id="383" r:id="rId132"/>
    <p:sldId id="420" r:id="rId133"/>
    <p:sldId id="421" r:id="rId134"/>
    <p:sldId id="390" r:id="rId135"/>
    <p:sldId id="391" r:id="rId136"/>
    <p:sldId id="392" r:id="rId1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9C26D0-8241-4E89-9361-6400C9AAC0CB}" type="datetimeFigureOut">
              <a:rPr lang="en-US" smtClean="0"/>
              <a:t>2/21/2023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2A92F-BF50-4D03-AAFB-53B1A18F85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260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2A92F-BF50-4D03-AAFB-53B1A18F85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693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2A92F-BF50-4D03-AAFB-53B1A18F85E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47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2A92F-BF50-4D03-AAFB-53B1A18F85EE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85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2AC2C-EB03-4C01-8639-896D15AF0352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357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2E03F-E236-4F53-BB97-EC15D6EF9048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73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DBA76-0908-4893-8017-6DE3F54AE802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70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43AC7-9F0B-40B7-8653-0007E897D34F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44D26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44D26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4259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7451-83D4-4C64-9FD5-EDE506555B35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243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FEB7A2-683D-43ED-AC20-D2E4EDA56D56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2211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B2190-564A-42E9-A0D9-553FF7A22CE1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8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D824F-CCA6-4FC8-904E-99DAB25F5F59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242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5FA0B-F8FB-45BE-B51A-6C6D5E54E7C3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48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1368B-DAB9-43F5-B9CD-9A08BA51FFF3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22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96D01-9DC2-43BE-B334-C1E67D051369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508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8B6867-9BC5-4A69-9F83-909EAFE414A7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58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9B72-B9A4-4A20-AE04-78C2226A4CD3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52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3D43C-A75F-47A4-A50C-0814727AE1A9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24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6CCCC-BCC6-45AE-A16A-415496339969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23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82022-5834-40CD-A8DF-FF1CBE3F0D0B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56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66FC5-906B-4AC4-9421-88DC7124E630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60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07BB8E7-34DD-489F-9530-6F49A2A16C60}" type="datetime1"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2/21/2023</a:t>
            </a:fld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t>obs and gyn medical coding ---- Dr. Mohammadpour</a:t>
            </a:r>
            <a:endParaRPr lang="en-US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48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72678" y="2967335"/>
            <a:ext cx="8366393" cy="1015663"/>
          </a:xfrm>
          <a:prstGeom prst="rect">
            <a:avLst/>
          </a:prstGeom>
          <a:noFill/>
          <a:ln w="76200">
            <a:solidFill>
              <a:srgbClr val="FFFF00"/>
            </a:solidFill>
          </a:ln>
          <a:scene3d>
            <a:camera prst="perspectiveRelaxed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r>
              <a:rPr lang="en-US" sz="6000" b="1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50" endPos="85000" dist="29997" dir="5400000" sy="-100000" algn="bl" rotWithShape="0"/>
                </a:effectLst>
              </a:rPr>
              <a:t>IN THE NAME OF </a:t>
            </a:r>
            <a:r>
              <a:rPr lang="en-US" sz="6000" b="1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GOD</a:t>
            </a:r>
            <a:r>
              <a:rPr lang="en-US" sz="6000" b="1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6350" stA="55000" endA="50" endPos="85000" dist="29997" dir="5400000" sy="-100000" algn="bl" rotWithShape="0"/>
                </a:effectLst>
              </a:rPr>
              <a:t> </a:t>
            </a:r>
            <a:endParaRPr lang="en-US" sz="6000" b="1" dirty="0">
              <a:ln w="12700" cmpd="sng">
                <a:solidFill>
                  <a:srgbClr val="0070C0"/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6350" stA="55000" endA="50" endPos="85000" dist="29997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229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338" t="37740" r="14789" b="21491"/>
          <a:stretch/>
        </p:blipFill>
        <p:spPr>
          <a:xfrm>
            <a:off x="731521" y="1941342"/>
            <a:ext cx="10733648" cy="424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1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بیمار خانم 36ساله به علت خونریزی 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بدلیل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بقایای زایمان 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اخیربه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مرکز درمانی مراجعه 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وسپس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بستری شده است.</a:t>
            </a:r>
          </a:p>
          <a:p>
            <a:pPr marL="0" indent="0" algn="r" rtl="1">
              <a:buNone/>
            </a:pPr>
            <a:endParaRPr lang="fa-IR" sz="2400" dirty="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endParaRPr lang="en-US" sz="2400" dirty="0">
              <a:solidFill>
                <a:schemeClr val="tx1">
                  <a:lumMod val="95000"/>
                </a:schemeClr>
              </a:solidFill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100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1784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r" rtl="1">
              <a:buClr>
                <a:srgbClr val="444D26">
                  <a:lumMod val="40000"/>
                  <a:lumOff val="60000"/>
                </a:srgbClr>
              </a:buClr>
              <a:buNone/>
            </a:pPr>
            <a:r>
              <a:rPr lang="fa-IR" sz="2400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بیمار خانم 28ساله با سابقه بارداری </a:t>
            </a:r>
            <a:r>
              <a:rPr lang="en-US" sz="2400" dirty="0">
                <a:solidFill>
                  <a:prstClr val="white">
                    <a:lumMod val="95000"/>
                  </a:prstClr>
                </a:solidFill>
              </a:rPr>
              <a:t>G4P2L2EP1AB1</a:t>
            </a:r>
            <a:r>
              <a:rPr lang="fa-IR" sz="2400" dirty="0" err="1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بدلیل</a:t>
            </a:r>
            <a:r>
              <a:rPr lang="fa-IR" sz="2400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 باقیماندن بقایای سقط اخیر مراجعه کرده است.</a:t>
            </a:r>
            <a:endParaRPr lang="en-US" sz="2400" dirty="0">
              <a:solidFill>
                <a:prstClr val="white">
                  <a:lumMod val="95000"/>
                </a:prst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8698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0281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400" b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4400" b="1" dirty="0" smtClean="0">
                <a:solidFill>
                  <a:srgbClr val="FFFF00"/>
                </a:solidFill>
              </a:rPr>
              <a:t>Delivery (</a:t>
            </a:r>
            <a:r>
              <a:rPr lang="en-US" sz="4400" b="1" dirty="0">
                <a:solidFill>
                  <a:srgbClr val="FFFF00"/>
                </a:solidFill>
              </a:rPr>
              <a:t>O80–O84) </a:t>
            </a:r>
            <a:br>
              <a:rPr lang="en-US" sz="4400" b="1" dirty="0">
                <a:solidFill>
                  <a:srgbClr val="FFFF00"/>
                </a:solidFill>
              </a:rPr>
            </a:br>
            <a:endParaRPr lang="en-US" sz="4400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62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2383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Delivery 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Single spontaneous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delivery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Single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delivery by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forceps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and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vacuum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extractor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Single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delivery by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caesarean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section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Other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assisted single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delivery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Multiple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delivery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Use 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additional code (O80–O83), if desired, to indicate </a:t>
            </a: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method of</a:t>
            </a:r>
            <a:b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US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delivery of each fetus </a:t>
            </a:r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or 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infant. </a:t>
            </a:r>
            <a:b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4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Single spontaneous delivery</a:t>
            </a:r>
            <a:r>
              <a:rPr lang="en-US" sz="40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spontaneous vaginal delivery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a vaginal delivery that happens on its own,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without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requiring doctors to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use tools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to help pull the baby out.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This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occurs after a pregnant woman goes through labor.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Labor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opens, or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dilates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her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cervix to at least 10 centimeters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2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689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Single spontaneous delivery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0" r="12509"/>
          <a:stretch/>
        </p:blipFill>
        <p:spPr>
          <a:xfrm>
            <a:off x="6473846" y="2331980"/>
            <a:ext cx="4434840" cy="4069477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106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56" y="2331980"/>
            <a:ext cx="5097779" cy="406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r" defTabSz="914400" rtl="1">
              <a:lnSpc>
                <a:spcPct val="150000"/>
              </a:lnSpc>
              <a:buClrTx/>
              <a:buSzTx/>
              <a:buNone/>
            </a:pPr>
            <a:r>
              <a:rPr lang="fa-IR" sz="280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بیمار خانم 32ساله 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PG</a:t>
            </a:r>
            <a:r>
              <a:rPr lang="fa-IR" sz="2800" dirty="0" err="1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باسن</a:t>
            </a:r>
            <a:r>
              <a:rPr lang="fa-IR" sz="280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حاملگی40هفته </a:t>
            </a:r>
            <a:r>
              <a:rPr lang="fa-IR" sz="2800" dirty="0" err="1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بدلیل</a:t>
            </a:r>
            <a:r>
              <a:rPr lang="fa-IR" sz="280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آبریزش به مرکز درمانی مراجعه </a:t>
            </a:r>
            <a:r>
              <a:rPr lang="fa-IR" sz="2800" dirty="0" err="1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وپس</a:t>
            </a:r>
            <a:r>
              <a:rPr lang="fa-IR" sz="280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از بستری به بخش زایمان جهت انجام زایمان طبیعی منتقل شده است.</a:t>
            </a:r>
          </a:p>
          <a:p>
            <a:pPr marL="0" lvl="0" indent="0" algn="r" defTabSz="914400" rtl="1">
              <a:lnSpc>
                <a:spcPct val="150000"/>
              </a:lnSpc>
              <a:buClrTx/>
              <a:buSzTx/>
              <a:buNone/>
            </a:pPr>
            <a:endParaRPr lang="fa-IR" sz="2800" dirty="0">
              <a:solidFill>
                <a:prstClr val="white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82981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r" defTabSz="914400" rtl="1">
              <a:lnSpc>
                <a:spcPct val="150000"/>
              </a:lnSpc>
              <a:buClrTx/>
              <a:buSzTx/>
              <a:buNone/>
            </a:pPr>
            <a:r>
              <a:rPr lang="fa-IR" sz="28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بیمار خانم 35ساله با سابقه بارداری 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</a:rPr>
              <a:t>G3P2L2</a:t>
            </a:r>
            <a:r>
              <a:rPr lang="fa-IR" sz="2800" dirty="0" err="1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بدلیل</a:t>
            </a:r>
            <a:r>
              <a:rPr lang="fa-IR" sz="28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 تشخیص پزشک </a:t>
            </a:r>
            <a:r>
              <a:rPr lang="fa-IR" sz="2800" dirty="0" err="1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وادامه</a:t>
            </a:r>
            <a:r>
              <a:rPr lang="fa-IR" sz="28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 حیات </a:t>
            </a:r>
            <a:r>
              <a:rPr lang="fa-IR" sz="2800" dirty="0" err="1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مادرنیاز</a:t>
            </a:r>
            <a:r>
              <a:rPr lang="fa-IR" sz="280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 به سزارین هیسترکتومی میباشد.</a:t>
            </a:r>
            <a:endParaRPr lang="en-US" sz="2800" dirty="0">
              <a:solidFill>
                <a:prstClr val="white"/>
              </a:solidFill>
              <a:latin typeface="Calibri" panose="020F0502020204030204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108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6397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218427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Single </a:t>
            </a:r>
            <a:r>
              <a:rPr lang="en-US" sz="3600" b="1" dirty="0" smtClean="0">
                <a:solidFill>
                  <a:srgbClr val="FFFF00"/>
                </a:solidFill>
              </a:rPr>
              <a:t>spontaneous vertex </a:t>
            </a:r>
            <a:r>
              <a:rPr lang="en-US" sz="3600" b="1" dirty="0">
                <a:solidFill>
                  <a:srgbClr val="FFFF00"/>
                </a:solidFill>
              </a:rPr>
              <a:t>delivery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1026" name="Picture 2" descr="Causes Of Occiput Posterior Position And Management Tip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3259" y="2052638"/>
            <a:ext cx="6439720" cy="466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6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42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13323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Vertex and other cephalic delivery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1502" y="2052637"/>
            <a:ext cx="4146608" cy="432714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110</a:t>
            </a:fld>
            <a:endParaRPr lang="en-US"/>
          </a:p>
        </p:txBody>
      </p:sp>
      <p:pic>
        <p:nvPicPr>
          <p:cNvPr id="7" name="Picture 4" descr="Fetal Position and Presentation - ppt 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66" y="2048212"/>
            <a:ext cx="5966334" cy="433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60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39751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Vertex and breech delivery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967" y="1926957"/>
            <a:ext cx="4351986" cy="4390066"/>
          </a:xfrm>
          <a:prstGeom prst="rect">
            <a:avLst/>
          </a:prstGeom>
        </p:spPr>
      </p:pic>
      <p:pic>
        <p:nvPicPr>
          <p:cNvPr id="6" name="Picture 2" descr="Causes Of Occiput Posterior Position And Management Tip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514" y="1926957"/>
            <a:ext cx="6140010" cy="445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728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Single delivery by forceps and vacuum extractor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assisted birth (also known as an instrumental delivery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 is when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forceps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or a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ventouse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suction cup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are used to help deliver the baby.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Ventouse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and forceps are safe and only used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when necessary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for you and your baby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Assisted delivery is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less common in women who've had a spontaneous vaginal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birth before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1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Single delivery by forceps and vacuum extractor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990" y="2234378"/>
            <a:ext cx="7791976" cy="4513263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26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delivery by forceps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low forceps delivery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 one in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which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the fetal head is at least +2 cm (on a 0 to +5 cm scale of station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),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but not on the pelvic floor.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Rotation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may be greater than or less than 45 degrees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mid forceps delivery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occurs when the head is engaged,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but less than +2 cm station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4110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delivery by forceps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4524" y="2208379"/>
            <a:ext cx="3477295" cy="450151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115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910" y="2385638"/>
            <a:ext cx="6703545" cy="414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8907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60772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delivery by forceps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2050" name="Picture 2" descr="Assisted Vaginal Delivery (Content last reviewed: 15th December 2018)  (Chapter 66) - High-Risk Pregnancy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73584" y="2040954"/>
            <a:ext cx="6109198" cy="426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116</a:t>
            </a:fld>
            <a:endParaRPr lang="en-US"/>
          </a:p>
        </p:txBody>
      </p:sp>
      <p:pic>
        <p:nvPicPr>
          <p:cNvPr id="5" name="Picture 4" descr="JaypeeDigital | eBook Read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26" y="2040955"/>
            <a:ext cx="4503646" cy="426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00414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23834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Vacuum extraction delivery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Vacuum extraction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 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one kind of assisted delivery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procedure that can help get your baby through the birth canal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when labor is stalled in the second stage. </a:t>
            </a:r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vacuum extractor applies suction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and traction to the baby's head to help pull it out while you push.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7091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02813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Vacuum extraction delivery</a:t>
            </a:r>
          </a:p>
        </p:txBody>
      </p:sp>
      <p:pic>
        <p:nvPicPr>
          <p:cNvPr id="3074" name="Picture 2" descr="Vacuum Extraction Delivery: What to Expect &amp; Side Effec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649" y="2012281"/>
            <a:ext cx="6187944" cy="472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3000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3975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delivery </a:t>
            </a:r>
            <a:r>
              <a:rPr lang="en-US" sz="4000" b="1" dirty="0">
                <a:solidFill>
                  <a:srgbClr val="FFFF00"/>
                </a:solidFill>
              </a:rPr>
              <a:t>by caesarean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Cesarean delivery (C-section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 is used to deliver a baby through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surgical incisions made in the abdomen and uterus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Planning for a C-section might be necessary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if there are certain pregnancy complications. </a:t>
            </a:r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Women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who have had a C-section might have another C-section.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25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Pregnancy </a:t>
            </a:r>
            <a:r>
              <a:rPr lang="en-US" sz="3600" b="1" dirty="0">
                <a:solidFill>
                  <a:srgbClr val="FFFF00"/>
                </a:solidFill>
              </a:rPr>
              <a:t>with abortive outcome (O00–O08)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17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50261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delivery by caesarean section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5122" name="Picture 2" descr="Normal delivery vs cesarean delivery- Risks and Benefits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2"/>
          <a:stretch/>
        </p:blipFill>
        <p:spPr bwMode="auto">
          <a:xfrm>
            <a:off x="1590831" y="1849821"/>
            <a:ext cx="8887983" cy="478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3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9241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Reasons for caesarean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What are the Indications of C SECTION? - Apollo Hospitals Blo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327" y="1501503"/>
            <a:ext cx="8843281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0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02813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Assisted breech delivery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Assisted breech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delivery,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This is the most common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type of vaginal breech delivery. </a:t>
            </a:r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infant is allowed to spontaneously deliver up to the umbilicus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and then maneuvers are initiated to assist in the delivery of the remainder of the body, arms, and head.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83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50261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Assisted breech delivery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123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021" r="3453"/>
          <a:stretch/>
        </p:blipFill>
        <p:spPr>
          <a:xfrm>
            <a:off x="2406868" y="1776248"/>
            <a:ext cx="6758153" cy="490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9767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13323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version and extraction delivery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External cephalic version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(sometimes called ECV or EV) is a procedure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healthcare providers will use to rotate a baby from a breech position to a head-down position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breech position is when a baby's feet or buttocks present first or horizontally across your uterus (called a transverse lie).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3031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9241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version and extraction delivery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59870" y="1906073"/>
            <a:ext cx="5627082" cy="483105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5041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55365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Multiple </a:t>
            </a:r>
            <a:r>
              <a:rPr lang="en-US" sz="4000" b="1" dirty="0">
                <a:solidFill>
                  <a:srgbClr val="FFFF00"/>
                </a:solidFill>
              </a:rPr>
              <a:t>delivery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term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multiple births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refers to 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presence of more than one fetus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 the uterus.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number of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twin, triplet, and other multiple births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has been increasing during the last two decades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As many as 1 of 30 deliveries involves more than one fetus.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2102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9241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Multiple delivery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O84   :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Multiple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delivery 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Use additional code (O80–O83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), if desired,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to indicate the method of delivery of each fetus or infant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343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71282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Multiple delivery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8194" name="Picture 2" descr="Twins fetal development - 32 weeks pregnant - BabyCentre U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7" r="9864"/>
          <a:stretch/>
        </p:blipFill>
        <p:spPr bwMode="auto">
          <a:xfrm>
            <a:off x="6096000" y="1970467"/>
            <a:ext cx="4582510" cy="4382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6477"/>
          <a:stretch/>
        </p:blipFill>
        <p:spPr>
          <a:xfrm>
            <a:off x="1333748" y="1970467"/>
            <a:ext cx="4215714" cy="4662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243390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60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 ectopic pregnancy occurs when a fertilized egg implants and grows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outside the main cavity of the uterus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An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ectopic pregnancy most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often occurs in a fallopian tube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which carries eggs from the ovaries to the uterus.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This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type of ectopic pregnancy is called a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tubal pregnancy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13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79868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Ectopic </a:t>
            </a:r>
            <a:r>
              <a:rPr lang="en-US" sz="4000" b="1" dirty="0" smtClean="0">
                <a:solidFill>
                  <a:srgbClr val="FFFF00"/>
                </a:solidFill>
              </a:rPr>
              <a:t>Pregnancy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8521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FFFF00"/>
                </a:solidFill>
              </a:rPr>
              <a:t>Complications predominantly related to the </a:t>
            </a:r>
            <a:r>
              <a:rPr lang="en-US" sz="3600" b="1" dirty="0" err="1">
                <a:solidFill>
                  <a:srgbClr val="FFFF00"/>
                </a:solidFill>
              </a:rPr>
              <a:t>puerperium</a:t>
            </a:r>
            <a:r>
              <a:rPr lang="en-US" sz="3600" b="1" dirty="0">
                <a:solidFill>
                  <a:srgbClr val="FFFF00"/>
                </a:solidFill>
              </a:rPr>
              <a:t> (O85–O92)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9667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24995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</a:rPr>
              <a:t>Complications </a:t>
            </a:r>
            <a:r>
              <a:rPr lang="en-US" sz="3200" b="1" dirty="0" smtClean="0">
                <a:solidFill>
                  <a:srgbClr val="FFFF00"/>
                </a:solidFill>
              </a:rPr>
              <a:t>related </a:t>
            </a:r>
            <a:r>
              <a:rPr lang="en-US" sz="3200" b="1" dirty="0">
                <a:solidFill>
                  <a:srgbClr val="FFFF00"/>
                </a:solidFill>
              </a:rPr>
              <a:t>to the </a:t>
            </a:r>
            <a:r>
              <a:rPr lang="en-US" sz="3200" b="1" dirty="0" smtClean="0">
                <a:solidFill>
                  <a:srgbClr val="FFFF00"/>
                </a:solidFill>
              </a:rPr>
              <a:t>puerperium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Puerperal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sepsis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(</a:t>
            </a:r>
            <a:r>
              <a:rPr lang="en-US" sz="2000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Use </a:t>
            </a:r>
            <a:r>
              <a:rPr lang="en-US" sz="2000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additional code (B95–B98) , if desired, to identify infectious agent. </a:t>
            </a:r>
            <a:r>
              <a:rPr lang="en-US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  <a:endParaRPr lang="en-US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Other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puerperal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infections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Venous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complications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and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haemorrhoids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Obstetric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embolism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Complications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of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anaesthesia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Complications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of the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puerperium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(NEC)</a:t>
            </a:r>
          </a:p>
          <a:p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Infections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of breast </a:t>
            </a:r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disorders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of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breast and lactation 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3183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0" indent="-228600" algn="r" defTabSz="914400" rtl="1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بیمار خانم 24ساله </a:t>
            </a:r>
            <a:r>
              <a:rPr lang="fa-IR" sz="2800" dirty="0" err="1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باسابقه</a:t>
            </a:r>
            <a:r>
              <a:rPr lang="fa-IR" sz="280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بارداری 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G2P1D1</a:t>
            </a:r>
            <a:r>
              <a:rPr lang="fa-IR" sz="280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یک هفته پیش زایمان کرده است به دلیل </a:t>
            </a:r>
            <a:r>
              <a:rPr lang="fa-IR" sz="28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تب </a:t>
            </a:r>
            <a:r>
              <a:rPr lang="fa-IR" sz="2800" dirty="0" err="1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وعفونت</a:t>
            </a:r>
            <a:r>
              <a:rPr lang="fa-IR" sz="2800" dirty="0">
                <a:solidFill>
                  <a:srgbClr val="FF0000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به مرکز درمانی </a:t>
            </a:r>
            <a:r>
              <a:rPr lang="fa-IR" sz="280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مراجعه کرده است.</a:t>
            </a:r>
            <a:endParaRPr lang="en-US" sz="28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1">
                  <a:lumMod val="95000"/>
                </a:schemeClr>
              </a:solidFill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132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60626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133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20945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FFFF00"/>
                </a:solidFill>
              </a:rPr>
              <a:t>Other obstetric conditions, not elsewhere classified (O94–O99)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2513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0822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Other obstetric conditions, </a:t>
            </a:r>
            <a:r>
              <a:rPr lang="en-US" sz="3600" b="1" dirty="0" smtClean="0">
                <a:solidFill>
                  <a:srgbClr val="FFFF00"/>
                </a:solidFill>
              </a:rPr>
              <a:t>NEC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Sequelae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of complication of pregnancy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Obstetric death of unspecified cause 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Death from any obstetric cause </a:t>
            </a:r>
            <a:endParaRPr lang="en-US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Death from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sequelae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of obstetric causes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Maternal infectious and parasitic diseases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classifiable elsewhere but complicating pregnancy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Other maternal diseases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classifiable elsewhere but complicating pregnancy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4418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b="1" dirty="0">
                <a:solidFill>
                  <a:srgbClr val="FFFF00"/>
                </a:solidFill>
              </a:rPr>
              <a:t>The End </a:t>
            </a:r>
            <a:endParaRPr lang="en-US" sz="8800" b="1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8800" b="1" dirty="0" smtClean="0">
                <a:solidFill>
                  <a:srgbClr val="FFFF00"/>
                </a:solidFill>
              </a:rPr>
              <a:t>Thanks </a:t>
            </a:r>
            <a:endParaRPr lang="en-US" sz="8800" dirty="0">
              <a:solidFill>
                <a:srgbClr val="FFFF0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646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5411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Ectopic Pregnancy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254" t="30120" r="7626" b="25337"/>
          <a:stretch/>
        </p:blipFill>
        <p:spPr>
          <a:xfrm>
            <a:off x="2096181" y="1668324"/>
            <a:ext cx="7954653" cy="488702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0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Ectopic Pregnancy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en-US" dirty="0" smtClean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Case 1 1</a:t>
            </a:r>
          </a:p>
          <a:p>
            <a:pPr algn="r" rtl="1"/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  <a:cs typeface="+mn-cs"/>
            </a:endParaRPr>
          </a:p>
          <a:p>
            <a:pPr algn="r" rtl="1"/>
            <a:r>
              <a:rPr lang="fa-IR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بیمار خانم 27ساله با سابقه بارداری 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G2P1L1 </a:t>
            </a:r>
            <a:r>
              <a:rPr lang="fa-IR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بعلت درد شکم مراجعه کرده است که </a:t>
            </a:r>
            <a:r>
              <a:rPr lang="fa-IR" dirty="0" smtClean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بعد از </a:t>
            </a:r>
            <a:r>
              <a:rPr lang="fa-IR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اقدامات بالینی </a:t>
            </a:r>
            <a:r>
              <a:rPr lang="fa-IR" dirty="0" err="1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وپاراکلنیکی</a:t>
            </a:r>
            <a:r>
              <a:rPr lang="fa-IR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 متوجه حاملگی خارج </a:t>
            </a:r>
            <a:r>
              <a:rPr lang="fa-IR" dirty="0" err="1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ازرحم</a:t>
            </a:r>
            <a:r>
              <a:rPr lang="fa-IR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 شده است. </a:t>
            </a:r>
          </a:p>
          <a:p>
            <a:pPr algn="r" rtl="1"/>
            <a:endParaRPr lang="en-US" dirty="0" smtClean="0">
              <a:solidFill>
                <a:schemeClr val="accent4">
                  <a:lumMod val="20000"/>
                  <a:lumOff val="80000"/>
                </a:schemeClr>
              </a:solidFill>
              <a:cs typeface="+mn-cs"/>
            </a:endParaRPr>
          </a:p>
          <a:p>
            <a:endParaRPr lang="en-US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9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Hydatidiform</a:t>
            </a:r>
            <a:r>
              <a:rPr lang="en-US" b="1" dirty="0" smtClean="0">
                <a:solidFill>
                  <a:srgbClr val="FFFF00"/>
                </a:solidFill>
              </a:rPr>
              <a:t> Mole (HM) 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Hydatidiform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mole (HM) is 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 rare mass or growth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that forms inside the womb (uterus)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at the beginning of a pregnancy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It is a type of gestational trophoblastic disease (GTD).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33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Hydatidiform</a:t>
            </a:r>
            <a:r>
              <a:rPr lang="en-US" b="1" dirty="0" smtClean="0">
                <a:solidFill>
                  <a:srgbClr val="FFFF00"/>
                </a:solidFill>
              </a:rPr>
              <a:t> Mole (HM)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05" y="2322813"/>
            <a:ext cx="4642098" cy="371737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472" y="2393646"/>
            <a:ext cx="6433878" cy="357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426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 smtClean="0">
                <a:solidFill>
                  <a:srgbClr val="FFFF00"/>
                </a:solidFill>
              </a:rPr>
              <a:t>Hydatidiform</a:t>
            </a:r>
            <a:r>
              <a:rPr lang="en-US" b="1" dirty="0" smtClean="0">
                <a:solidFill>
                  <a:srgbClr val="FFFF00"/>
                </a:solidFill>
              </a:rPr>
              <a:t> Mole (HM)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Case 1 </a:t>
            </a:r>
            <a:endParaRPr lang="fa-IR" sz="2800" dirty="0">
              <a:solidFill>
                <a:schemeClr val="accent4">
                  <a:lumMod val="20000"/>
                  <a:lumOff val="80000"/>
                </a:schemeClr>
              </a:solidFill>
              <a:cs typeface="+mn-cs"/>
            </a:endParaRPr>
          </a:p>
          <a:p>
            <a:pPr algn="r" rtl="1"/>
            <a:r>
              <a:rPr lang="fa-IR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بیمار خانم 17ساله 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PG</a:t>
            </a:r>
            <a:r>
              <a:rPr lang="fa-IR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با شکایت درد شکم به مرکز درمانی مراجعه کرده است پس از انجام اقدامات بالینی </a:t>
            </a:r>
            <a:r>
              <a:rPr lang="fa-IR" sz="2800" dirty="0" err="1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وپاراکلنیکی</a:t>
            </a:r>
            <a:r>
              <a:rPr lang="fa-IR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 متوجه </a:t>
            </a:r>
            <a:r>
              <a:rPr lang="fa-IR" sz="2800" dirty="0" err="1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مولار</a:t>
            </a:r>
            <a:r>
              <a:rPr lang="fa-IR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 </a:t>
            </a:r>
            <a:r>
              <a:rPr lang="fa-IR" sz="2800" dirty="0" err="1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پرگننسی</a:t>
            </a:r>
            <a:r>
              <a:rPr lang="fa-IR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 شده </a:t>
            </a:r>
            <a:r>
              <a:rPr lang="fa-IR" sz="2800" dirty="0" err="1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اند</a:t>
            </a:r>
            <a:r>
              <a:rPr lang="fa-IR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.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cs typeface="+mn-cs"/>
            </a:endParaRPr>
          </a:p>
          <a:p>
            <a:endParaRPr lang="en-US" sz="2800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807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2835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Abortion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92" y="1908947"/>
            <a:ext cx="10143185" cy="459488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37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63" t="25434" r="33278" b="56682"/>
          <a:stretch/>
        </p:blipFill>
        <p:spPr>
          <a:xfrm>
            <a:off x="1193464" y="1635815"/>
            <a:ext cx="9720775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1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3138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Threatened Abortion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threatened abortion is defined as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vaginal bleeding before 20 weeks gestational age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 the setting of a positive urine and/or blood pregnancy test with a closed cervical </a:t>
            </a:r>
            <a:r>
              <a:rPr lang="en-US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without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passage of products of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conception</a:t>
            </a:r>
          </a:p>
          <a:p>
            <a:pPr algn="just"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without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evidence of a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fetal or embryonic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demise(IUFD).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873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683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Inevitable Abortion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Inevitable abortion is 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an early pregnancy with vaginal bleeding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and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dilatation of the cervix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Typically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vaginal bleeding is worse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than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with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threatened abortion, and more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cramping is present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Symptoms cannot be stopped and a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miscarriage will happen</a:t>
            </a:r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68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complete </a:t>
            </a:r>
            <a:r>
              <a:rPr lang="en-US" sz="3600" b="1" dirty="0" smtClean="0">
                <a:solidFill>
                  <a:srgbClr val="FFFF00"/>
                </a:solidFill>
              </a:rPr>
              <a:t>miscarriage/complete </a:t>
            </a:r>
            <a:r>
              <a:rPr lang="en-US" sz="3600" b="1" dirty="0">
                <a:solidFill>
                  <a:srgbClr val="FFFF00"/>
                </a:solidFill>
              </a:rPr>
              <a:t>abortion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20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complete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miscarriage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also called a complete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abortion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,</a:t>
            </a:r>
          </a:p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refers to a miscarriage in which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all of the pregnancy tissue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 expelled from the uterus.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Signs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&amp; Symptoms: A complete miscarriage is characterized by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heavy vaginal bleeding, severe abdominal pain, and passage of pregnancy tissue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548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incomplete abortion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 incomplete abortion is 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partial loss of the products of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conception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within the first 20 weeks. 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Complete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abortion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: All of the products (tissue) of conception leave the body. 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Incomplete abortion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: Only some of the products of conception leave the body.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140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Missed abortion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Missed abortion is when a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pregnancy stops developing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where the embryo/fetus/embryonic tissue or empty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gestation sac remains in the uterus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and 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cervical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os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is closed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Symptoms may include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pain, bleeding or no symptoms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at all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pregnancy is lost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and 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products of conception do not leave the body.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78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Missed abortion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missed abortion is a miscarriage in which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your fetus didn’t form or has died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but 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placenta and embryonic tissues are still in your uterus.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It’s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known more commonly as a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missed miscarriage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It’s also sometimes called a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silent miscarriage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A missed abortion gets its name because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this type of miscarriage doesn’t cause symptoms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of bleeding and cramps that occur in other types of miscarriages. </a:t>
            </a:r>
          </a:p>
          <a:p>
            <a:pPr marL="0" indent="0">
              <a:lnSpc>
                <a:spcPct val="150000"/>
              </a:lnSpc>
              <a:buNone/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4441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Infected (septic) abortion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Infected (septic) abortion: 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lining of the womb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(uterus) and any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remaining products of conception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become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infected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Septic abortion refers to any abortion, spontaneous or induced, that is complicated by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uterine infection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including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endometritis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42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295730"/>
            <a:ext cx="9404723" cy="1159584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Failed </a:t>
            </a:r>
            <a:r>
              <a:rPr lang="en-US" b="1" dirty="0">
                <a:solidFill>
                  <a:srgbClr val="FFFF00"/>
                </a:solidFill>
              </a:rPr>
              <a:t>attempted abortion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When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an abortion fails to terminate the pregnancy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it is called a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failed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abortion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 some cases, the baby will keep growing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In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other cases, only parts of the pregnancy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remain.</a:t>
            </a:r>
          </a:p>
          <a:p>
            <a:pPr>
              <a:lnSpc>
                <a:spcPct val="150000"/>
              </a:lnSpc>
            </a:pP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ICD-10 code O07. 4 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for Failed attempted termination of pregnancy without complication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245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abortion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800" b="1" dirty="0">
              <a:cs typeface="+mn-cs"/>
            </a:endParaRPr>
          </a:p>
          <a:p>
            <a:pPr algn="r" rtl="1"/>
            <a:r>
              <a:rPr lang="en-US" sz="2800" b="1" dirty="0">
                <a:cs typeface="+mn-cs"/>
              </a:rPr>
              <a:t>Case 1 </a:t>
            </a:r>
            <a:endParaRPr lang="fa-IR" sz="2800" b="1" dirty="0">
              <a:cs typeface="+mn-cs"/>
            </a:endParaRPr>
          </a:p>
          <a:p>
            <a:pPr algn="r" rtl="1"/>
            <a:r>
              <a:rPr lang="fa-IR" sz="2800" b="1" dirty="0">
                <a:cs typeface="+mn-cs"/>
              </a:rPr>
              <a:t>بیمار خانم 20ساله </a:t>
            </a:r>
            <a:r>
              <a:rPr lang="fa-IR" sz="2800" b="1" dirty="0" err="1">
                <a:cs typeface="+mn-cs"/>
              </a:rPr>
              <a:t>باسابقه</a:t>
            </a:r>
            <a:r>
              <a:rPr lang="fa-IR" sz="2800" b="1" dirty="0">
                <a:cs typeface="+mn-cs"/>
              </a:rPr>
              <a:t> </a:t>
            </a:r>
            <a:r>
              <a:rPr lang="fa-IR" sz="2800" b="1" dirty="0" err="1">
                <a:cs typeface="+mn-cs"/>
              </a:rPr>
              <a:t>باداری</a:t>
            </a:r>
            <a:r>
              <a:rPr lang="fa-IR" sz="2800" b="1" dirty="0">
                <a:cs typeface="+mn-cs"/>
              </a:rPr>
              <a:t> </a:t>
            </a:r>
            <a:r>
              <a:rPr lang="en-US" sz="2800" b="1" dirty="0">
                <a:cs typeface="+mn-cs"/>
              </a:rPr>
              <a:t>G3P2L2</a:t>
            </a:r>
            <a:r>
              <a:rPr lang="fa-IR" sz="2800" b="1" dirty="0" err="1">
                <a:cs typeface="+mn-cs"/>
              </a:rPr>
              <a:t>باسن</a:t>
            </a:r>
            <a:r>
              <a:rPr lang="fa-IR" sz="2800" b="1" dirty="0">
                <a:cs typeface="+mn-cs"/>
              </a:rPr>
              <a:t> حاملگی 19هفته دچار </a:t>
            </a:r>
            <a:r>
              <a:rPr lang="fa-IR" sz="2800" b="1" dirty="0">
                <a:solidFill>
                  <a:srgbClr val="FF0000"/>
                </a:solidFill>
                <a:cs typeface="+mn-cs"/>
              </a:rPr>
              <a:t>خونریزی شده است </a:t>
            </a:r>
            <a:r>
              <a:rPr lang="fa-IR" sz="2800" b="1" dirty="0" err="1">
                <a:cs typeface="+mn-cs"/>
              </a:rPr>
              <a:t>وبه</a:t>
            </a:r>
            <a:r>
              <a:rPr lang="fa-IR" sz="2800" b="1" dirty="0">
                <a:cs typeface="+mn-cs"/>
              </a:rPr>
              <a:t> مرکز درمانی مراجعه کرده است.</a:t>
            </a:r>
            <a:endParaRPr lang="en-US" sz="2800" b="1" dirty="0">
              <a:cs typeface="+mn-cs"/>
            </a:endParaRPr>
          </a:p>
          <a:p>
            <a:endParaRPr lang="en-US" sz="2800" b="1" dirty="0">
              <a:cs typeface="+mn-cs"/>
            </a:endParaRPr>
          </a:p>
          <a:p>
            <a:endParaRPr lang="en-US" sz="2800" b="1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324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abortion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Case 2 </a:t>
            </a:r>
            <a:endParaRPr lang="fa-IR" sz="2400" dirty="0">
              <a:solidFill>
                <a:schemeClr val="accent4">
                  <a:lumMod val="20000"/>
                  <a:lumOff val="80000"/>
                </a:schemeClr>
              </a:solidFill>
              <a:cs typeface="+mn-cs"/>
            </a:endParaRPr>
          </a:p>
          <a:p>
            <a:pPr algn="r" rtl="1"/>
            <a:r>
              <a:rPr lang="fa-IR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بیمار خانم 28ساله </a:t>
            </a:r>
            <a:r>
              <a:rPr lang="fa-IR" sz="2400" dirty="0" err="1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باسابقه</a:t>
            </a:r>
            <a:r>
              <a:rPr lang="fa-IR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 بارداری 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G4P2L2EP1</a:t>
            </a:r>
            <a:r>
              <a:rPr lang="fa-IR" sz="2400" dirty="0" err="1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باسن</a:t>
            </a:r>
            <a:r>
              <a:rPr lang="fa-IR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 حاملگی 21هفته پس از مصرف داروهای سقط جنین </a:t>
            </a:r>
            <a:r>
              <a:rPr lang="fa-IR" sz="2400" dirty="0" err="1">
                <a:solidFill>
                  <a:srgbClr val="FF0000"/>
                </a:solidFill>
                <a:cs typeface="+mn-cs"/>
              </a:rPr>
              <a:t>باشکایت</a:t>
            </a:r>
            <a:r>
              <a:rPr lang="fa-IR" sz="2400" dirty="0">
                <a:solidFill>
                  <a:srgbClr val="FF0000"/>
                </a:solidFill>
                <a:cs typeface="+mn-cs"/>
              </a:rPr>
              <a:t> خونریزی </a:t>
            </a:r>
            <a:r>
              <a:rPr lang="fa-IR" sz="2400" dirty="0" err="1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ودرد</a:t>
            </a:r>
            <a:r>
              <a:rPr lang="fa-IR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 شکم به </a:t>
            </a:r>
            <a:r>
              <a:rPr lang="fa-IR" sz="2400" dirty="0" err="1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مرکزدرمانی</a:t>
            </a:r>
            <a:r>
              <a:rPr lang="fa-IR" sz="24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 مراجعه کرده است.</a:t>
            </a:r>
            <a:endParaRPr lang="en-US" sz="2400" dirty="0">
              <a:solidFill>
                <a:schemeClr val="accent4">
                  <a:lumMod val="20000"/>
                  <a:lumOff val="80000"/>
                </a:schemeClr>
              </a:solidFill>
              <a:cs typeface="+mn-cs"/>
            </a:endParaRPr>
          </a:p>
          <a:p>
            <a:endParaRPr lang="en-US" sz="2400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4343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402" t="41153" r="23703" b="17826"/>
          <a:stretch/>
        </p:blipFill>
        <p:spPr>
          <a:xfrm>
            <a:off x="888643" y="1297590"/>
            <a:ext cx="10592236" cy="498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27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/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b="1" dirty="0">
                <a:solidFill>
                  <a:srgbClr val="FFFF00"/>
                </a:solidFill>
              </a:rPr>
              <a:t>abortion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Case 3 </a:t>
            </a:r>
            <a:endParaRPr lang="fa-IR" sz="2800" dirty="0">
              <a:solidFill>
                <a:schemeClr val="accent4">
                  <a:lumMod val="20000"/>
                  <a:lumOff val="80000"/>
                </a:schemeClr>
              </a:solidFill>
              <a:cs typeface="+mn-cs"/>
            </a:endParaRPr>
          </a:p>
          <a:p>
            <a:pPr algn="r" rtl="1"/>
            <a:r>
              <a:rPr lang="fa-IR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بیمار خانم 20ساله 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PG</a:t>
            </a:r>
            <a:r>
              <a:rPr lang="fa-IR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با سن حاملگی 20هفته با </a:t>
            </a:r>
            <a:r>
              <a:rPr lang="fa-IR" sz="2800" dirty="0" err="1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دردست</a:t>
            </a:r>
            <a:r>
              <a:rPr lang="fa-IR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 داشتن نامه از پزشک قانونی جهت انجام سقط به مرکز درمانی مراجعه کرده است. </a:t>
            </a:r>
            <a:endParaRPr lang="en-US" sz="2800" dirty="0">
              <a:solidFill>
                <a:schemeClr val="accent4">
                  <a:lumMod val="20000"/>
                  <a:lumOff val="80000"/>
                </a:schemeClr>
              </a:solidFill>
              <a:cs typeface="+mn-cs"/>
            </a:endParaRPr>
          </a:p>
          <a:p>
            <a:endParaRPr lang="en-US" sz="2800" dirty="0"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817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66179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abortion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Case  4</a:t>
            </a:r>
          </a:p>
          <a:p>
            <a:pPr algn="r" rtl="1"/>
            <a:r>
              <a:rPr lang="fa-IR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بیمار خانم 30ساله با سابقه بارداری</a:t>
            </a:r>
            <a:r>
              <a:rPr lang="en-US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G4P3L2D1</a:t>
            </a:r>
            <a:r>
              <a:rPr lang="fa-IR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با سن حاملگی 21هفته که پس از اقدام به سقط </a:t>
            </a:r>
            <a:r>
              <a:rPr lang="fa-IR" sz="2800" dirty="0" err="1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درمنزل</a:t>
            </a:r>
            <a:r>
              <a:rPr lang="fa-IR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 به مرکز درمانی مراجعه میکند پس از بررسی های </a:t>
            </a:r>
            <a:r>
              <a:rPr lang="fa-IR" sz="2800" dirty="0" err="1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بعمل</a:t>
            </a:r>
            <a:r>
              <a:rPr lang="fa-IR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 آمده متوجه میشوند که سقط انجام نشده </a:t>
            </a:r>
            <a:r>
              <a:rPr lang="fa-IR" sz="2800" dirty="0" err="1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وجنین</a:t>
            </a:r>
            <a:r>
              <a:rPr lang="fa-IR" sz="2800" dirty="0">
                <a:solidFill>
                  <a:schemeClr val="accent4">
                    <a:lumMod val="20000"/>
                    <a:lumOff val="80000"/>
                  </a:schemeClr>
                </a:solidFill>
                <a:cs typeface="+mn-cs"/>
              </a:rPr>
              <a:t> زنده میباشد .</a:t>
            </a:r>
          </a:p>
          <a:p>
            <a:endParaRPr lang="en-US" sz="2800" dirty="0">
              <a:cs typeface="+mn-cs"/>
            </a:endParaRPr>
          </a:p>
          <a:p>
            <a:endParaRPr lang="en-US" sz="2800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628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777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3200" b="1" dirty="0" err="1">
                <a:solidFill>
                  <a:srgbClr val="FFFF00"/>
                </a:solidFill>
              </a:rPr>
              <a:t>Oedema</a:t>
            </a:r>
            <a:r>
              <a:rPr lang="en-US" sz="3200" b="1" dirty="0">
                <a:solidFill>
                  <a:srgbClr val="FFFF00"/>
                </a:solidFill>
              </a:rPr>
              <a:t>, proteinuria and hypertensive disorders in pregnancy, childbirth and the </a:t>
            </a:r>
            <a:r>
              <a:rPr lang="en-US" sz="3200" b="1" dirty="0" err="1">
                <a:solidFill>
                  <a:srgbClr val="FFFF00"/>
                </a:solidFill>
              </a:rPr>
              <a:t>puerperium</a:t>
            </a:r>
            <a:r>
              <a:rPr lang="en-US" sz="3200" b="1" dirty="0">
                <a:solidFill>
                  <a:srgbClr val="FFFF00"/>
                </a:solidFill>
              </a:rPr>
              <a:t> (O10–O16)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04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Pre-</a:t>
            </a:r>
            <a:r>
              <a:rPr lang="en-US" b="1" dirty="0" err="1">
                <a:solidFill>
                  <a:srgbClr val="FFFF00"/>
                </a:solidFill>
              </a:rPr>
              <a:t>eclampsia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Pre-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eclampsia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is a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serious medical condition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that can occur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after 20 weeks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of pregnancy.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It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typically causes high blood pressure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and can affect several of your body organs, including 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liver, kidney and brain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If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left untreated, it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can lead to serious problems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for you or your baby.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114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Pre-</a:t>
            </a:r>
            <a:r>
              <a:rPr lang="en-US" b="1" dirty="0" err="1">
                <a:solidFill>
                  <a:srgbClr val="FFFF00"/>
                </a:solidFill>
              </a:rPr>
              <a:t>eclampsia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preeclampsia </a:t>
            </a:r>
            <a:r>
              <a:rPr lang="en-US" sz="32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signs and symptoms </a:t>
            </a: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may include: </a:t>
            </a:r>
          </a:p>
          <a:p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1"/>
            <a:r>
              <a:rPr lang="en-U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high </a:t>
            </a:r>
            <a:r>
              <a:rPr lang="en-US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blood pressure </a:t>
            </a:r>
            <a:endParaRPr lang="en-US" sz="2800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Excess </a:t>
            </a: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protein in urine (</a:t>
            </a:r>
            <a:r>
              <a:rPr lang="en-US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proteinuria</a:t>
            </a: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 or other signs of kidney problems. </a:t>
            </a:r>
            <a:endParaRPr lang="en-US" sz="28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1"/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Decreased </a:t>
            </a: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levels of platelets in blood (</a:t>
            </a:r>
            <a:r>
              <a:rPr lang="en-US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thrombocytopenia</a:t>
            </a: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 </a:t>
            </a:r>
            <a:endParaRPr lang="en-US" sz="28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1"/>
            <a:r>
              <a:rPr lang="en-U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Increased </a:t>
            </a:r>
            <a:r>
              <a:rPr lang="en-US" sz="2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liver enzymes </a:t>
            </a: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that indicate liver </a:t>
            </a:r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problems.</a:t>
            </a: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en-US" sz="28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1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Pre-</a:t>
            </a:r>
            <a:r>
              <a:rPr lang="en-US" b="1" dirty="0" err="1">
                <a:solidFill>
                  <a:srgbClr val="FFFF00"/>
                </a:solidFill>
              </a:rPr>
              <a:t>eclampsia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481" y="1915772"/>
            <a:ext cx="4695049" cy="431182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36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54" y="1915771"/>
            <a:ext cx="6071288" cy="431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570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Eclampsia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Eclampsia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is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 a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severe complication of preeclampsia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It's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rare but serious condition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where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high blood pressure results in seizures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during pregnancy.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It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usually develops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 the late second trimester or the third trimester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 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168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Eclampsia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819" y="2036641"/>
            <a:ext cx="5801784" cy="435133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726" y="2036641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45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Pre-existing &amp; </a:t>
            </a:r>
            <a:r>
              <a:rPr lang="en-US" sz="4000" b="1" dirty="0">
                <a:solidFill>
                  <a:srgbClr val="FFFF00"/>
                </a:solidFill>
              </a:rPr>
              <a:t>Gestational [pregnancy-induced]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Pre-existing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hypertension</a:t>
            </a:r>
          </a:p>
          <a:p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OR</a:t>
            </a:r>
          </a:p>
          <a:p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Gestational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[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pregnancy-induced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]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hypertension 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7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272" t="31499" r="17733" b="25528"/>
          <a:stretch/>
        </p:blipFill>
        <p:spPr>
          <a:xfrm>
            <a:off x="855265" y="1596981"/>
            <a:ext cx="10438505" cy="449472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0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289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Pre-existing &amp; Gestational 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777" y="2100163"/>
            <a:ext cx="6709101" cy="452188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257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 rtl="1">
              <a:buNone/>
            </a:pPr>
            <a:r>
              <a:rPr lang="fa-IR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بیمار خانم 25ساله 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PG</a:t>
            </a:r>
            <a:r>
              <a:rPr lang="fa-IR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میباشد که </a:t>
            </a:r>
            <a:r>
              <a:rPr lang="fa-IR" sz="28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بدلیل</a:t>
            </a:r>
            <a:r>
              <a:rPr lang="fa-IR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فشار خون بارداری پذیرش </a:t>
            </a:r>
            <a:r>
              <a:rPr lang="fa-IR" sz="28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وبستری</a:t>
            </a:r>
            <a:r>
              <a:rPr lang="fa-IR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شده است</a:t>
            </a:r>
          </a:p>
          <a:p>
            <a:pPr marL="0" indent="0" algn="r" rtl="1">
              <a:buNone/>
            </a:pPr>
            <a:endParaRPr lang="fa-IR" sz="2800" dirty="0">
              <a:solidFill>
                <a:schemeClr val="bg1"/>
              </a:solidFill>
              <a:cs typeface="+mn-cs"/>
            </a:endParaRPr>
          </a:p>
          <a:p>
            <a:pPr marL="0" indent="0" algn="r" rtl="1">
              <a:buNone/>
            </a:pPr>
            <a:endParaRPr lang="fa-IR" sz="2800" dirty="0">
              <a:solidFill>
                <a:schemeClr val="bg1"/>
              </a:solidFill>
              <a:cs typeface="+mn-cs"/>
            </a:endParaRPr>
          </a:p>
          <a:p>
            <a:pPr marL="0" indent="0" algn="r" rtl="1">
              <a:buNone/>
            </a:pPr>
            <a:endParaRPr lang="fa-IR" sz="2800" dirty="0">
              <a:solidFill>
                <a:schemeClr val="bg1"/>
              </a:solidFill>
              <a:cs typeface="+mn-cs"/>
            </a:endParaRPr>
          </a:p>
          <a:p>
            <a:endParaRPr lang="en-US" sz="2800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6710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بیمار خانم 22ساله با سابقه بارداری G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2AB1</a:t>
            </a:r>
            <a:r>
              <a:rPr lang="fa-IR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</a:t>
            </a:r>
            <a:r>
              <a:rPr lang="fa-IR" sz="28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باسابقه</a:t>
            </a:r>
            <a:r>
              <a:rPr lang="fa-IR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فشار خون قبل از بارداری که بارداری فعلی را دچار مشکل کرده است پذیرش </a:t>
            </a:r>
            <a:r>
              <a:rPr lang="fa-IR" sz="28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وبستری</a:t>
            </a:r>
            <a:r>
              <a:rPr lang="fa-IR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شده است.</a:t>
            </a:r>
            <a:endParaRPr lang="en-US" sz="2800" dirty="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pPr algn="r" rtl="1"/>
            <a:endParaRPr lang="en-US" sz="2800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51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8961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en-US" sz="32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FFFF00"/>
                </a:solidFill>
              </a:rPr>
              <a:t>Other maternal disorders </a:t>
            </a:r>
            <a:r>
              <a:rPr lang="en-US" sz="3200" b="1" dirty="0" smtClean="0">
                <a:solidFill>
                  <a:srgbClr val="FFFF00"/>
                </a:solidFill>
              </a:rPr>
              <a:t>predominantly</a:t>
            </a: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 </a:t>
            </a:r>
            <a:r>
              <a:rPr lang="en-US" sz="3200" b="1" dirty="0">
                <a:solidFill>
                  <a:srgbClr val="FFFF00"/>
                </a:solidFill>
              </a:rPr>
              <a:t>related to pregnancy (O20–O29)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078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 algn="ctr"/>
            <a:r>
              <a:rPr lang="en-US" sz="3200" b="1" dirty="0">
                <a:solidFill>
                  <a:srgbClr val="FFFF00"/>
                </a:solidFill>
              </a:rPr>
              <a:t>Other </a:t>
            </a:r>
            <a:r>
              <a:rPr lang="en-US" sz="3200" b="1" dirty="0" smtClean="0">
                <a:solidFill>
                  <a:srgbClr val="FFFF00"/>
                </a:solidFill>
              </a:rPr>
              <a:t>maternal disorders </a:t>
            </a:r>
            <a:r>
              <a:rPr lang="en-US" sz="3200" b="1" dirty="0">
                <a:solidFill>
                  <a:srgbClr val="FFFF00"/>
                </a:solidFill>
              </a:rPr>
              <a:t>predominantly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 related to </a:t>
            </a:r>
            <a:r>
              <a:rPr lang="en-US" sz="3200" b="1" dirty="0" smtClean="0">
                <a:solidFill>
                  <a:srgbClr val="FFFF00"/>
                </a:solidFill>
              </a:rPr>
              <a:t>pregnancy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Haemorrhage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 early pregnancy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Excessive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vomiting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in pregnancy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Venous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complications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and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haemorrhoids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 pregnancy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Infections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of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genitourinary tract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 pregnancy 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933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indent="0" algn="ctr"/>
            <a:r>
              <a:rPr lang="en-US" sz="3200" b="1" dirty="0">
                <a:solidFill>
                  <a:srgbClr val="FFFF00"/>
                </a:solidFill>
              </a:rPr>
              <a:t>Other maternal disorders predominantly</a:t>
            </a:r>
            <a:br>
              <a:rPr lang="en-US" sz="3200" b="1" dirty="0">
                <a:solidFill>
                  <a:srgbClr val="FFFF00"/>
                </a:solidFill>
              </a:rPr>
            </a:br>
            <a:r>
              <a:rPr lang="en-US" sz="3200" b="1" dirty="0">
                <a:solidFill>
                  <a:srgbClr val="FFFF00"/>
                </a:solidFill>
              </a:rPr>
              <a:t> related to </a:t>
            </a:r>
            <a:r>
              <a:rPr lang="en-US" sz="3200" b="1" dirty="0" smtClean="0">
                <a:solidFill>
                  <a:srgbClr val="FFFF00"/>
                </a:solidFill>
              </a:rPr>
              <a:t>pregnancy</a:t>
            </a:r>
            <a:r>
              <a:rPr lang="en-US" sz="3200" b="1" dirty="0">
                <a:solidFill>
                  <a:srgbClr val="FFFF00"/>
                </a:solidFill>
              </a:rPr>
              <a:t/>
            </a:r>
            <a:br>
              <a:rPr lang="en-US" sz="3200" b="1" dirty="0">
                <a:solidFill>
                  <a:srgbClr val="FFFF00"/>
                </a:solidFill>
              </a:rPr>
            </a:b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Diabetes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mellitus in pregnancy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Malnutrition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in pregnancy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Maternal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care for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other conditions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related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to pregnancy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(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Low weight gain in pregnancy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)</a:t>
            </a:r>
          </a:p>
          <a:p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complications of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anaesthesia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during pregnancy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042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3200" dirty="0">
                <a:solidFill>
                  <a:schemeClr val="tx1">
                    <a:lumMod val="95000"/>
                  </a:schemeClr>
                </a:solidFill>
                <a:cs typeface="+mn-cs"/>
              </a:rPr>
              <a:t>بیمار خانم 33ساله </a:t>
            </a:r>
            <a:r>
              <a:rPr lang="en-US" sz="3200" dirty="0">
                <a:solidFill>
                  <a:schemeClr val="tx1">
                    <a:lumMod val="95000"/>
                  </a:schemeClr>
                </a:solidFill>
                <a:cs typeface="+mn-cs"/>
              </a:rPr>
              <a:t>PG</a:t>
            </a:r>
            <a:r>
              <a:rPr lang="fa-IR" sz="32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که با شکایت خارش بدن مراجعه </a:t>
            </a:r>
            <a:r>
              <a:rPr lang="fa-IR" sz="32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وبستری</a:t>
            </a:r>
            <a:r>
              <a:rPr lang="fa-IR" sz="32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شده است</a:t>
            </a:r>
          </a:p>
          <a:p>
            <a:pPr algn="r" rtl="1"/>
            <a:endParaRPr lang="fa-IR" sz="3200" dirty="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pPr algn="r" rtl="1"/>
            <a:endParaRPr lang="fa-IR" sz="3200" dirty="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endParaRPr lang="en-US" sz="3200" dirty="0">
              <a:solidFill>
                <a:schemeClr val="tx1">
                  <a:lumMod val="95000"/>
                </a:schemeClr>
              </a:solidFill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872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بیمار خانم 26 ساله با سابقه بارداری </a:t>
            </a:r>
            <a:r>
              <a:rPr lang="en-US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G3P1EP1</a:t>
            </a:r>
            <a:r>
              <a:rPr lang="fa-IR" sz="28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بدلیل</a:t>
            </a:r>
            <a:r>
              <a:rPr lang="fa-IR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دیابت بارداری مراجعه </a:t>
            </a:r>
            <a:r>
              <a:rPr lang="fa-IR" sz="28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وبستری</a:t>
            </a:r>
            <a:r>
              <a:rPr lang="fa-IR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شده است.</a:t>
            </a:r>
            <a:endParaRPr lang="en-US" sz="2800" dirty="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pPr algn="r" rtl="1"/>
            <a:endParaRPr lang="en-US" sz="2800" dirty="0">
              <a:solidFill>
                <a:schemeClr val="tx1">
                  <a:lumMod val="95000"/>
                </a:schemeClr>
              </a:solidFill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188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18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183" t="35184" r="17848" b="27539"/>
          <a:stretch/>
        </p:blipFill>
        <p:spPr>
          <a:xfrm>
            <a:off x="821634" y="1749287"/>
            <a:ext cx="10477245" cy="442622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366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2800" b="1" dirty="0">
                <a:solidFill>
                  <a:srgbClr val="FFFF00"/>
                </a:solidFill>
              </a:rPr>
              <a:t>Maternal care related to the fetus and amniotic cavity and possible delivery problems (O30–O48)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3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57141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Multiple </a:t>
            </a:r>
            <a:r>
              <a:rPr lang="en-US" sz="4000" b="1" dirty="0">
                <a:solidFill>
                  <a:srgbClr val="FFFF00"/>
                </a:solidFill>
              </a:rPr>
              <a:t>gestation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Multiple gestation is pregnancy with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more than one baby at a time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Examples include pregnancy with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twins, triplets, and quadruplets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Multiple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gestation occurs in approximately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three percent of pregnancies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</a:p>
          <a:p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It is a type of high-risk pregnancy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Delivering twins, triplets, or more requires extra care.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9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7002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Multiple </a:t>
            </a:r>
            <a:r>
              <a:rPr lang="en-US" sz="4000" b="1" dirty="0">
                <a:solidFill>
                  <a:srgbClr val="FFFF00"/>
                </a:solidFill>
              </a:rPr>
              <a:t>gestation 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165987"/>
            <a:ext cx="4844652" cy="4432342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52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799" y="2100857"/>
            <a:ext cx="4477483" cy="449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3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بیمار خانم 35ساله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PG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با سن حاملگی 30هفته 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وچندقلویی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بدلیل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ادامه حاملگی 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بعداز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سقط یک یا چند جنین به مرکز درمانی مراجعه کرده است.</a:t>
            </a:r>
          </a:p>
          <a:p>
            <a:pPr algn="r" rtl="1">
              <a:lnSpc>
                <a:spcPct val="150000"/>
              </a:lnSpc>
            </a:pPr>
            <a:endParaRPr lang="fa-IR" sz="2400" dirty="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pPr algn="r" rtl="1">
              <a:lnSpc>
                <a:spcPct val="150000"/>
              </a:lnSpc>
            </a:pPr>
            <a:endParaRPr lang="fa-IR" sz="2400" dirty="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pPr algn="r" rtl="1">
              <a:lnSpc>
                <a:spcPct val="150000"/>
              </a:lnSpc>
            </a:pPr>
            <a:endParaRPr lang="fa-IR" sz="2400" dirty="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pPr algn="r" rtl="1">
              <a:lnSpc>
                <a:spcPct val="150000"/>
              </a:lnSpc>
            </a:pPr>
            <a:endParaRPr lang="en-US" sz="2400" dirty="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1">
                  <a:lumMod val="95000"/>
                </a:schemeClr>
              </a:solidFill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7674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بیمار خانم 30ساله با سابقه بارداری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G4P2L1D1AB1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با سن حاملگی 33هفته 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بدلیل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آبریزش مراجعه 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وبستری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شده است </a:t>
            </a:r>
          </a:p>
          <a:p>
            <a:pPr algn="r" rtl="1">
              <a:lnSpc>
                <a:spcPct val="150000"/>
              </a:lnSpc>
            </a:pPr>
            <a:endParaRPr lang="en-US" sz="2400" dirty="0">
              <a:solidFill>
                <a:schemeClr val="tx1">
                  <a:lumMod val="95000"/>
                </a:schemeClr>
              </a:solidFill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437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Malpresentation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Malpresentation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 when your baby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is not facing head-first down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birth canal as birth approaches.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most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common type of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malpresentation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is breech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— when your baby's bottom or feet are facing downwards.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58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FFFF00"/>
                </a:solidFill>
              </a:rPr>
              <a:t>Types of </a:t>
            </a:r>
            <a:r>
              <a:rPr lang="en-US" b="1" dirty="0" err="1" smtClean="0">
                <a:solidFill>
                  <a:srgbClr val="FFFF00"/>
                </a:solidFill>
              </a:rPr>
              <a:t>Malpresentation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Breech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presentation.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Face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presentation. ...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Transverse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lie. ...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Oblique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lie. ...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Unstable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lie. ...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7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Malpresentation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83" y="2372787"/>
            <a:ext cx="8460723" cy="308785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57</a:t>
            </a:fld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8242345" y="2585545"/>
            <a:ext cx="835673" cy="4875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124497" y="2585545"/>
            <a:ext cx="840827" cy="567558"/>
          </a:xfrm>
          <a:prstGeom prst="straightConnector1">
            <a:avLst/>
          </a:prstGeom>
          <a:ln w="50800">
            <a:solidFill>
              <a:srgbClr val="00B0F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2223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9"/>
            <a:ext cx="9404723" cy="903116"/>
          </a:xfrm>
        </p:spPr>
        <p:txBody>
          <a:bodyPr/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Normal vs Breech Presentation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473522" y="2125015"/>
            <a:ext cx="6133034" cy="4237148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58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64" y="2337566"/>
            <a:ext cx="5076089" cy="387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903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بیمار خانم 19ساله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PG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با سن بارداری 37 هفته 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بدلیل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درد های زایمانی به 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مرکزدرمانی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مراجعه کرده که 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دربخش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زایمان 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پرزنتیشن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جنین زایمان را دچار مشکل کرده 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ومریض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جهت انجام سزارین به اتاق عمل منتقل میشود.</a:t>
            </a:r>
          </a:p>
          <a:p>
            <a:pPr algn="r" rtl="1"/>
            <a:endParaRPr lang="fa-IR" sz="2400" dirty="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endParaRPr lang="en-US" sz="2400" dirty="0">
              <a:solidFill>
                <a:schemeClr val="tx1">
                  <a:lumMod val="95000"/>
                </a:schemeClr>
              </a:solidFill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14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950" t="19471" r="19161" b="57575"/>
          <a:stretch/>
        </p:blipFill>
        <p:spPr>
          <a:xfrm>
            <a:off x="837127" y="1455314"/>
            <a:ext cx="10148552" cy="149186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203" t="18125" r="16952" b="33221"/>
          <a:stretch/>
        </p:blipFill>
        <p:spPr>
          <a:xfrm>
            <a:off x="837127" y="2947181"/>
            <a:ext cx="10148552" cy="3698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66989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known </a:t>
            </a:r>
            <a:r>
              <a:rPr lang="en-US" sz="4000" b="1" dirty="0">
                <a:solidFill>
                  <a:srgbClr val="FFFF00"/>
                </a:solidFill>
              </a:rPr>
              <a:t>or suspected disproportion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During labor and delivery, a baby has to pass through the narrow opening in the mother's pelvis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Cephalopelvic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Disproportion (CPD)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 a condition where the baby has trouble getting through the birth canal because of 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size of the baby's head, the baby's position, or the size or shape of the mother's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pelvis.</a:t>
            </a: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8534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99564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known </a:t>
            </a:r>
            <a:r>
              <a:rPr lang="en-US" sz="4000" b="1" dirty="0">
                <a:solidFill>
                  <a:srgbClr val="FFFF00"/>
                </a:solidFill>
              </a:rPr>
              <a:t>or suspected disproportion 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622" y="1636644"/>
            <a:ext cx="3859447" cy="488487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61</a:t>
            </a:fld>
            <a:endParaRPr lang="en-US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11" y="1841679"/>
            <a:ext cx="5664489" cy="467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614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31383"/>
          </a:xfrm>
        </p:spPr>
        <p:txBody>
          <a:bodyPr/>
          <a:lstStyle/>
          <a:p>
            <a:r>
              <a:rPr lang="en-US" sz="3600" b="1" dirty="0">
                <a:solidFill>
                  <a:srgbClr val="FFFF00"/>
                </a:solidFill>
              </a:rPr>
              <a:t>disproportion due to hydrocephalic fetus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565" y="2196088"/>
            <a:ext cx="5368619" cy="39342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101" y="1874117"/>
            <a:ext cx="3837905" cy="489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991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208657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congenital </a:t>
            </a:r>
            <a:r>
              <a:rPr lang="en-US" sz="4000" b="1" dirty="0">
                <a:solidFill>
                  <a:srgbClr val="FFFF00"/>
                </a:solidFill>
              </a:rPr>
              <a:t>malformation of uterus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Congenital uterine anomalies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(CUAs) may lead to symptoms such as 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pelvic pain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prolonged or otherwise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abnormal bleeding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at the time of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menarche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20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recurrent pregnancy loss, or preterm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birth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14518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44262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congenital </a:t>
            </a:r>
            <a:r>
              <a:rPr lang="en-US" sz="4000" b="1" dirty="0">
                <a:solidFill>
                  <a:srgbClr val="FFFF00"/>
                </a:solidFill>
              </a:rPr>
              <a:t>malformation of uterus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Examples include </a:t>
            </a:r>
            <a:r>
              <a:rPr lang="en-US" sz="32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: </a:t>
            </a:r>
          </a:p>
          <a:p>
            <a:pPr lvl="1">
              <a:lnSpc>
                <a:spcPct val="150000"/>
              </a:lnSpc>
            </a:pPr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uterus </a:t>
            </a:r>
            <a:r>
              <a:rPr lang="en-US" sz="28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didelphys</a:t>
            </a: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(double uterus), </a:t>
            </a:r>
            <a:endParaRPr lang="en-US" sz="28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arcuate </a:t>
            </a: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uterus (uterus with a dent on the top part), </a:t>
            </a:r>
            <a:endParaRPr lang="en-US" sz="28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unicornuate</a:t>
            </a:r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uterus (one-sided uterus</a:t>
            </a:r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),</a:t>
            </a:r>
          </a:p>
          <a:p>
            <a:pPr lvl="1">
              <a:lnSpc>
                <a:spcPct val="150000"/>
              </a:lnSpc>
            </a:pPr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bicornuate</a:t>
            </a: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uterus (heart-shaped uterus), </a:t>
            </a:r>
            <a:endParaRPr lang="en-US" sz="28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2800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septate</a:t>
            </a:r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uterus (uterus with partition in the middle), and </a:t>
            </a:r>
            <a:endParaRPr lang="en-US" sz="28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sz="28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absent </a:t>
            </a:r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uterus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88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US" sz="3600" b="1" dirty="0" smtClean="0">
                <a:solidFill>
                  <a:srgbClr val="FFFF00"/>
                </a:solidFill>
              </a:rPr>
              <a:t>uterus didelphys (double uterus</a:t>
            </a:r>
            <a:r>
              <a:rPr lang="en-US" sz="3600" b="1" dirty="0" smtClean="0">
                <a:solidFill>
                  <a:srgbClr val="FFFF00"/>
                </a:solidFill>
              </a:rPr>
              <a:t>) </a:t>
            </a:r>
            <a:r>
              <a:rPr lang="en-US" sz="3600" b="1" dirty="0" smtClean="0">
                <a:solidFill>
                  <a:srgbClr val="FFFF00"/>
                </a:solidFill>
              </a:rPr>
              <a:t/>
            </a:r>
            <a:br>
              <a:rPr lang="en-US" sz="3600" b="1" dirty="0" smtClean="0">
                <a:solidFill>
                  <a:srgbClr val="FFFF00"/>
                </a:solidFill>
              </a:rPr>
            </a:b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524" y="1721220"/>
            <a:ext cx="9594761" cy="4653821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510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31383"/>
          </a:xfrm>
        </p:spPr>
        <p:txBody>
          <a:bodyPr/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US" sz="2800" b="1" dirty="0" smtClean="0">
                <a:solidFill>
                  <a:srgbClr val="FFFF00"/>
                </a:solidFill>
              </a:rPr>
              <a:t>arcuate uterus (uterus with a dent on the top part</a:t>
            </a:r>
            <a:r>
              <a:rPr lang="en-US" sz="2800" b="1" dirty="0" smtClean="0">
                <a:solidFill>
                  <a:srgbClr val="FFFF00"/>
                </a:solidFill>
              </a:rPr>
              <a:t>) </a:t>
            </a:r>
            <a:r>
              <a:rPr lang="en-US" sz="2800" b="1" dirty="0" smtClean="0">
                <a:solidFill>
                  <a:srgbClr val="FFFF00"/>
                </a:solidFill>
              </a:rPr>
              <a:t/>
            </a:r>
            <a:br>
              <a:rPr lang="en-US" sz="2800" b="1" dirty="0" smtClean="0">
                <a:solidFill>
                  <a:srgbClr val="FFFF00"/>
                </a:solidFill>
              </a:rPr>
            </a:b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504" y="1456472"/>
            <a:ext cx="6414686" cy="5203882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470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18505"/>
          </a:xfrm>
        </p:spPr>
        <p:txBody>
          <a:bodyPr/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US" sz="3600" b="1" dirty="0" err="1" smtClean="0">
                <a:solidFill>
                  <a:srgbClr val="FFFF00"/>
                </a:solidFill>
              </a:rPr>
              <a:t>unicornuate</a:t>
            </a:r>
            <a:r>
              <a:rPr lang="en-US" sz="3600" b="1" dirty="0" smtClean="0">
                <a:solidFill>
                  <a:srgbClr val="FFFF00"/>
                </a:solidFill>
              </a:rPr>
              <a:t> uterus (one-sided uterus</a:t>
            </a:r>
            <a:r>
              <a:rPr lang="en-US" sz="3600" b="1" dirty="0" smtClean="0">
                <a:solidFill>
                  <a:srgbClr val="FFFF00"/>
                </a:solidFill>
              </a:rPr>
              <a:t>)</a:t>
            </a:r>
            <a:r>
              <a:rPr lang="en-US" sz="3600" b="1" dirty="0" smtClean="0">
                <a:solidFill>
                  <a:srgbClr val="FFFF00"/>
                </a:solidFill>
              </a:rPr>
              <a:t/>
            </a:r>
            <a:br>
              <a:rPr lang="en-US" sz="3600" b="1" dirty="0" smtClean="0">
                <a:solidFill>
                  <a:srgbClr val="FFFF00"/>
                </a:solidFill>
              </a:rPr>
            </a:b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91" y="2137892"/>
            <a:ext cx="9439564" cy="409693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3459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66989"/>
          </a:xfrm>
        </p:spPr>
        <p:txBody>
          <a:bodyPr/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bicornuate</a:t>
            </a:r>
            <a:r>
              <a:rPr lang="en-US" sz="3600" b="1" dirty="0" smtClean="0">
                <a:solidFill>
                  <a:srgbClr val="FFFF00"/>
                </a:solidFill>
              </a:rPr>
              <a:t> uterus (heart-shaped uterus</a:t>
            </a:r>
            <a:r>
              <a:rPr lang="en-US" sz="3600" b="1" dirty="0" smtClean="0">
                <a:solidFill>
                  <a:srgbClr val="FFFF00"/>
                </a:solidFill>
              </a:rPr>
              <a:t>) </a:t>
            </a:r>
            <a:r>
              <a:rPr lang="en-US" sz="3600" b="1" dirty="0" smtClean="0">
                <a:solidFill>
                  <a:srgbClr val="FFFF00"/>
                </a:solidFill>
              </a:rPr>
              <a:t/>
            </a:r>
            <a:br>
              <a:rPr lang="en-US" sz="3600" b="1" dirty="0" smtClean="0">
                <a:solidFill>
                  <a:srgbClr val="FFFF00"/>
                </a:solidFill>
              </a:rPr>
            </a:b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95" y="1944710"/>
            <a:ext cx="10029683" cy="435305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25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48048"/>
          </a:xfrm>
        </p:spPr>
        <p:txBody>
          <a:bodyPr/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US" sz="2800" b="1" dirty="0" err="1" smtClean="0">
                <a:solidFill>
                  <a:srgbClr val="FFFF00"/>
                </a:solidFill>
              </a:rPr>
              <a:t>septate</a:t>
            </a:r>
            <a:r>
              <a:rPr lang="en-US" sz="2800" b="1" dirty="0" smtClean="0">
                <a:solidFill>
                  <a:srgbClr val="FFFF00"/>
                </a:solidFill>
              </a:rPr>
              <a:t> uterus (uterus with partition in the middle)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204" y="2075368"/>
            <a:ext cx="9342884" cy="405497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91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32" t="23673" r="18978" b="11020"/>
          <a:stretch/>
        </p:blipFill>
        <p:spPr>
          <a:xfrm>
            <a:off x="886269" y="1611103"/>
            <a:ext cx="10269415" cy="491848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2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54110"/>
          </a:xfrm>
        </p:spPr>
        <p:txBody>
          <a:bodyPr/>
          <a:lstStyle/>
          <a:p>
            <a:pPr lvl="1" algn="ctr" rtl="0">
              <a:lnSpc>
                <a:spcPct val="90000"/>
              </a:lnSpc>
              <a:spcBef>
                <a:spcPct val="0"/>
              </a:spcBef>
            </a:pPr>
            <a:r>
              <a:rPr lang="en-US" sz="3600" b="1" dirty="0" smtClean="0">
                <a:solidFill>
                  <a:srgbClr val="FFFF00"/>
                </a:solidFill>
              </a:rPr>
              <a:t>absent uterus</a:t>
            </a:r>
            <a:br>
              <a:rPr lang="en-US" sz="3600" b="1" dirty="0" smtClean="0">
                <a:solidFill>
                  <a:srgbClr val="FFFF00"/>
                </a:solidFill>
              </a:rPr>
            </a:br>
            <a:endParaRPr lang="en-US" sz="2400" b="1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68" y="2338439"/>
            <a:ext cx="9850171" cy="4168478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5954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515780"/>
            <a:ext cx="9404723" cy="140053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115980"/>
            <a:ext cx="8946541" cy="4195481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بیمار خانم 22ساله </a:t>
            </a:r>
            <a:r>
              <a:rPr lang="fa-IR" sz="28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باسابقه</a:t>
            </a:r>
            <a:r>
              <a:rPr lang="fa-IR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نازایی مراجعه کرده </a:t>
            </a:r>
            <a:r>
              <a:rPr lang="fa-IR" sz="28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بعداز</a:t>
            </a:r>
            <a:r>
              <a:rPr lang="fa-IR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انجام اقدامات بالینی </a:t>
            </a:r>
            <a:r>
              <a:rPr lang="fa-IR" sz="2800" dirty="0" err="1">
                <a:solidFill>
                  <a:srgbClr val="FF0000"/>
                </a:solidFill>
                <a:cs typeface="+mn-cs"/>
              </a:rPr>
              <a:t>وپاراکلنیکی</a:t>
            </a:r>
            <a:r>
              <a:rPr lang="fa-IR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متوجه رحم </a:t>
            </a:r>
            <a:r>
              <a:rPr lang="fa-IR" sz="28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دوشاخ</a:t>
            </a:r>
            <a:r>
              <a:rPr lang="fa-IR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شده </a:t>
            </a:r>
            <a:r>
              <a:rPr lang="fa-IR" sz="28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اند</a:t>
            </a:r>
            <a:r>
              <a:rPr lang="fa-IR" sz="28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.</a:t>
            </a:r>
          </a:p>
          <a:p>
            <a:pPr algn="r" rtl="1">
              <a:lnSpc>
                <a:spcPct val="150000"/>
              </a:lnSpc>
            </a:pPr>
            <a:endParaRPr lang="fa-IR" sz="2800" dirty="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pPr>
              <a:lnSpc>
                <a:spcPct val="150000"/>
              </a:lnSpc>
            </a:pPr>
            <a:endParaRPr lang="en-US" sz="2800" dirty="0">
              <a:solidFill>
                <a:schemeClr val="tx1">
                  <a:lumMod val="95000"/>
                </a:schemeClr>
              </a:solidFill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358791"/>
            <a:ext cx="838199" cy="767687"/>
          </a:xfrm>
        </p:spPr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4525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بیمار خانم 21ساله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PG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بدلیل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</a:t>
            </a:r>
            <a:r>
              <a:rPr lang="fa-IR" sz="2400" dirty="0" err="1">
                <a:solidFill>
                  <a:srgbClr val="FF0000"/>
                </a:solidFill>
                <a:cs typeface="+mn-cs"/>
              </a:rPr>
              <a:t>آیوجی</a:t>
            </a:r>
            <a:r>
              <a:rPr lang="fa-IR" sz="2400" dirty="0">
                <a:solidFill>
                  <a:srgbClr val="FF0000"/>
                </a:solidFill>
                <a:cs typeface="+mn-cs"/>
              </a:rPr>
              <a:t> </a:t>
            </a:r>
            <a:r>
              <a:rPr lang="fa-IR" sz="2400" dirty="0" err="1">
                <a:solidFill>
                  <a:srgbClr val="FF0000"/>
                </a:solidFill>
                <a:cs typeface="+mn-cs"/>
              </a:rPr>
              <a:t>آر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مراجعه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کرده است که 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بعداز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بررسی های 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بعمل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آمده متوجه رحم 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دوشاخ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 شده </a:t>
            </a:r>
            <a:r>
              <a:rPr lang="fa-IR" sz="2400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اند</a:t>
            </a:r>
            <a:r>
              <a:rPr lang="fa-IR" sz="2400" dirty="0">
                <a:solidFill>
                  <a:schemeClr val="tx1">
                    <a:lumMod val="95000"/>
                  </a:schemeClr>
                </a:solidFill>
                <a:cs typeface="+mn-cs"/>
              </a:rPr>
              <a:t>.</a:t>
            </a:r>
            <a:endParaRPr lang="en-US" sz="2400" dirty="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pPr algn="r" rtl="1">
              <a:lnSpc>
                <a:spcPct val="150000"/>
              </a:lnSpc>
            </a:pPr>
            <a:endParaRPr lang="en-US" sz="2400" dirty="0"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72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4881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18505"/>
          </a:xfrm>
        </p:spPr>
        <p:txBody>
          <a:bodyPr/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</a:rPr>
              <a:t>Polyhydramnios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Polyhydramnios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(pol-e-hi-DRAM-nee-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os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 is the 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excessive accumulation of amniotic fluid 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— the fluid that surrounds the baby in the uterus during pregnancy.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Polyhydramnios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occurs in about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 to 2 percent of pregnancies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841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92747"/>
          </a:xfrm>
        </p:spPr>
        <p:txBody>
          <a:bodyPr/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</a:rPr>
              <a:t>Polyhydramnios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946" y="2208235"/>
            <a:ext cx="4429594" cy="4025139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74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2208235"/>
            <a:ext cx="5147238" cy="402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575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873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Premature </a:t>
            </a:r>
            <a:r>
              <a:rPr lang="en-US" sz="3600" b="1" dirty="0">
                <a:solidFill>
                  <a:srgbClr val="FFFF00"/>
                </a:solidFill>
              </a:rPr>
              <a:t>rupture of membranes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Premature rupture of membranes (PROM) is a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rupture (breaking open) of the membranes (amniotic sac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 before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labor begins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If PROM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occurs before 37 weeks of pregnancy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it is called preterm premature rupture of membranes (PPROM).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PROM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occurs in about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8 to 10 percent of all pregnancies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388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0822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Premature </a:t>
            </a:r>
            <a:r>
              <a:rPr lang="en-US" sz="4000" b="1" dirty="0">
                <a:solidFill>
                  <a:srgbClr val="FFFF00"/>
                </a:solidFill>
              </a:rPr>
              <a:t>rupture of membranes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If your membranes rupture too soon, 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the fetus is at risk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for premature birth or infection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If your pregnancy reaches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37 weeks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complications from premature birth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are lower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However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if your baby is born before 37 weeks, they're at higher risk for complications of being born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early.</a:t>
            </a: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984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76689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Premature </a:t>
            </a:r>
            <a:r>
              <a:rPr lang="en-US" sz="4000" b="1" dirty="0">
                <a:solidFill>
                  <a:srgbClr val="FFFF00"/>
                </a:solidFill>
              </a:rPr>
              <a:t>rupture of membranes 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Preterm premature rupture of membranes (PPROM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779" y="2043597"/>
            <a:ext cx="9725565" cy="451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7331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81792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placental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Normally, 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placenta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attaches at 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top or side of the uterus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 some cases, the placenta develops in 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wrong location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or attaches itself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too deeply into the uterine wall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These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placental disorders are called 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placenta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previa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placenta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accreta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placenta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increta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or placenta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percreta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1300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02813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Placenta Previa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placenta is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an organ that develops inside the uterus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during pregnancy.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It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works to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provide oxygen and nutrition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to the baby and to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remove waste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Placenta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previa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 a problem during pregnancy when 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placenta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completely or partially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covers the opening of the uterus (cervix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). 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79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237" t="46539" r="25659" b="27063"/>
          <a:stretch/>
        </p:blipFill>
        <p:spPr>
          <a:xfrm>
            <a:off x="824247" y="2021984"/>
            <a:ext cx="10366492" cy="3425782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0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02813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Placenta Previa</a:t>
            </a:r>
            <a:endParaRPr lang="en-US" sz="40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Placenta Previa: Symptoms, Causes &amp; Treatment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716" y="1799867"/>
            <a:ext cx="6272012" cy="5058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560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50261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Placenta </a:t>
            </a:r>
            <a:r>
              <a:rPr lang="en-US" sz="4000" b="1" dirty="0" err="1" smtClean="0">
                <a:solidFill>
                  <a:srgbClr val="FFFF00"/>
                </a:solidFill>
              </a:rPr>
              <a:t>Accreta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Placenta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accreta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is a serious pregnancy condition that occurs when 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placenta grows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too deeply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into the uterine wall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Typically, 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placenta detaches from the uterine wall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after childbirth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With placenta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accreta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part or all of the placenta remains attached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This can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cause severe blood loss after delivery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92485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34648"/>
          </a:xfrm>
        </p:spPr>
        <p:txBody>
          <a:bodyPr/>
          <a:lstStyle/>
          <a:p>
            <a:r>
              <a:rPr lang="en-US" sz="3600" b="1" dirty="0">
                <a:solidFill>
                  <a:srgbClr val="FFFF00"/>
                </a:solidFill>
              </a:rPr>
              <a:t>Placenta </a:t>
            </a:r>
            <a:r>
              <a:rPr lang="en-US" sz="3600" b="1" dirty="0" smtClean="0">
                <a:solidFill>
                  <a:srgbClr val="FFFF00"/>
                </a:solidFill>
              </a:rPr>
              <a:t>accrete , </a:t>
            </a:r>
            <a:r>
              <a:rPr lang="en-US" sz="3600" b="1" dirty="0" err="1">
                <a:solidFill>
                  <a:srgbClr val="FFFF00"/>
                </a:solidFill>
              </a:rPr>
              <a:t>increta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and </a:t>
            </a:r>
            <a:r>
              <a:rPr lang="en-US" sz="3600" b="1" dirty="0" err="1" smtClean="0">
                <a:solidFill>
                  <a:srgbClr val="FFFF00"/>
                </a:solidFill>
              </a:rPr>
              <a:t>percreta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Placenta Accreta: Types, Risks, Causes &amp; Treatmen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325" y="1890019"/>
            <a:ext cx="7096111" cy="479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033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873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Circumvallate placenta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Circumvallate placenta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is a form of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extrachorial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placenta, with a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raised placental margin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in an annular shape.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chorionic plate is smaller than the basal plate, and misalignment between them causes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hematoma retention in the placental margin.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430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13627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Circumvallate placenta</a:t>
            </a:r>
          </a:p>
        </p:txBody>
      </p:sp>
      <p:pic>
        <p:nvPicPr>
          <p:cNvPr id="4098" name="Picture 2" descr="Circumvallate placenta symptoms, diagnosis, risks, complications, treatment  &amp; outcome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739" y="1997787"/>
            <a:ext cx="7694086" cy="462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85899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Placental </a:t>
            </a:r>
            <a:r>
              <a:rPr lang="en-US" sz="3600" b="1" dirty="0" smtClean="0">
                <a:solidFill>
                  <a:srgbClr val="FFFF00"/>
                </a:solidFill>
              </a:rPr>
              <a:t>abruption </a:t>
            </a:r>
            <a:br>
              <a:rPr lang="en-US" sz="3600" b="1" dirty="0" smtClean="0">
                <a:solidFill>
                  <a:srgbClr val="FFFF00"/>
                </a:solidFill>
              </a:rPr>
            </a:br>
            <a:r>
              <a:rPr lang="en-US" sz="3600" b="1" dirty="0" smtClean="0">
                <a:solidFill>
                  <a:srgbClr val="FFFF00"/>
                </a:solidFill>
              </a:rPr>
              <a:t>(Premature </a:t>
            </a:r>
            <a:r>
              <a:rPr lang="en-US" sz="3600" b="1" dirty="0">
                <a:solidFill>
                  <a:srgbClr val="FFFF00"/>
                </a:solidFill>
              </a:rPr>
              <a:t>separation of placenta </a:t>
            </a:r>
            <a:r>
              <a:rPr lang="en-US" sz="3600" b="1" dirty="0" smtClean="0">
                <a:solidFill>
                  <a:srgbClr val="FFFF00"/>
                </a:solidFill>
              </a:rPr>
              <a:t>)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Placental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abruption occurs when 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placenta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partly or completely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separates from the inner wall of the uterus before delivery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This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can decrease or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block the baby's supply of oxygen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and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nutrients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and cause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heavy bleeding in the mother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24174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FFFF00"/>
                </a:solidFill>
              </a:rPr>
              <a:t>Placental abruption </a:t>
            </a:r>
            <a:br>
              <a:rPr lang="en-US" sz="3600" b="1" dirty="0">
                <a:solidFill>
                  <a:srgbClr val="FFFF00"/>
                </a:solidFill>
              </a:rPr>
            </a:br>
            <a:r>
              <a:rPr lang="en-US" sz="3600" b="1" dirty="0">
                <a:solidFill>
                  <a:srgbClr val="FFFF00"/>
                </a:solidFill>
              </a:rPr>
              <a:t>(Premature separation of placenta )</a:t>
            </a:r>
          </a:p>
        </p:txBody>
      </p:sp>
      <p:pic>
        <p:nvPicPr>
          <p:cNvPr id="5122" name="Picture 2" descr="Placental Abruption - Women's Health Issues - Merck Manuals Consumer Vers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40" y="2326368"/>
            <a:ext cx="8047806" cy="427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283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0" indent="-228600" algn="r" defTabSz="914400" rtl="1">
              <a:lnSpc>
                <a:spcPct val="150000"/>
              </a:lnSpc>
              <a:buClrTx/>
              <a:buSzTx/>
              <a:buFont typeface="Arial" panose="020B0604020202020204" pitchFamily="34" charset="0"/>
              <a:buChar char="•"/>
            </a:pPr>
            <a:r>
              <a:rPr lang="fa-IR" sz="280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بیمار خانم 26ساله با سابقه بارداری </a:t>
            </a:r>
            <a:r>
              <a:rPr lang="en-US" sz="28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G2AB1</a:t>
            </a:r>
            <a:r>
              <a:rPr lang="fa-IR" sz="280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38 هفته </a:t>
            </a:r>
            <a:r>
              <a:rPr lang="fa-IR" sz="2800" dirty="0" err="1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بدلیل</a:t>
            </a:r>
            <a:r>
              <a:rPr lang="fa-IR" sz="280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fa-IR" sz="2800" dirty="0" err="1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پلاسنتا</a:t>
            </a:r>
            <a:r>
              <a:rPr lang="fa-IR" sz="280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fa-IR" sz="2800" dirty="0" err="1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اکرتا</a:t>
            </a:r>
            <a:r>
              <a:rPr lang="fa-IR" sz="280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پذیرش </a:t>
            </a:r>
            <a:r>
              <a:rPr lang="fa-IR" sz="2800" dirty="0" err="1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وبستری</a:t>
            </a:r>
            <a:r>
              <a:rPr lang="fa-IR" sz="2800" dirty="0">
                <a:solidFill>
                  <a:prstClr val="white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 شده است .</a:t>
            </a:r>
            <a:endParaRPr lang="en-US" sz="28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FB4EC-7909-4964-B014-32F2157CFEC7}" type="slidenum"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2006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08220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rgbClr val="FFFF00"/>
                </a:solidFill>
              </a:rPr>
              <a:t>False </a:t>
            </a:r>
            <a:r>
              <a:rPr lang="en-US" sz="4000" b="1" dirty="0" err="1">
                <a:solidFill>
                  <a:srgbClr val="FFFF00"/>
                </a:solidFill>
              </a:rPr>
              <a:t>labour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endParaRPr lang="en-US" sz="24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Before 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“true” labor 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begins, you might have 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“false” labor pains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also known as 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Braxton Hicks contractions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427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False </a:t>
            </a:r>
            <a:r>
              <a:rPr lang="en-US" b="1" dirty="0" err="1">
                <a:solidFill>
                  <a:srgbClr val="FFFF00"/>
                </a:solidFill>
              </a:rPr>
              <a:t>labour</a:t>
            </a:r>
            <a:r>
              <a:rPr lang="en-US" b="1" dirty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It's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false labor if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…</a:t>
            </a:r>
          </a:p>
          <a:p>
            <a:pPr lvl="1"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Contractions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don't come regularly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and they don't get closer together.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They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stop with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walking or resting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or with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changes in position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They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are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usually weak and don't get stronger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or start strong and get weaker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 lvl="1"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Usually 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pain is only felt in the front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30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3960" t="58317" r="18249" b="31513"/>
          <a:stretch/>
        </p:blipFill>
        <p:spPr>
          <a:xfrm>
            <a:off x="1001379" y="4724180"/>
            <a:ext cx="10367890" cy="1106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2771" t="60048" r="15977" b="9375"/>
          <a:stretch/>
        </p:blipFill>
        <p:spPr>
          <a:xfrm>
            <a:off x="1001378" y="1800664"/>
            <a:ext cx="10367890" cy="292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9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87199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False </a:t>
            </a:r>
            <a:r>
              <a:rPr lang="en-US" sz="4000" b="1" dirty="0" err="1">
                <a:solidFill>
                  <a:srgbClr val="FFFF00"/>
                </a:solidFill>
              </a:rPr>
              <a:t>labour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endParaRPr lang="en-US" sz="4000" dirty="0">
              <a:solidFill>
                <a:srgbClr val="FFFF00"/>
              </a:solidFill>
            </a:endParaRPr>
          </a:p>
        </p:txBody>
      </p:sp>
      <p:pic>
        <p:nvPicPr>
          <p:cNvPr id="6146" name="Picture 2" descr="True and false labor - MEDizz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22" y="2112135"/>
            <a:ext cx="5801784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90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182" y="2112135"/>
            <a:ext cx="533899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47340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1873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Prolonged pregnancy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The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normal duration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of pregnancy is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37 to 42 weeks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which is referred to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as "term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."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post-term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pregnancy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also called a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prolonged pregnancy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, is one that has extended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beyond 42 weeks or 294 days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from the first day of the LMP.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endParaRPr lang="en-US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As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many as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10 percent of pregnant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women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give birth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post-term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3098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81792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FFFF00"/>
                </a:solidFill>
              </a:rPr>
              <a:t>Prolonged pregnancy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3742" y="2364828"/>
            <a:ext cx="5311918" cy="354198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92</a:t>
            </a:fld>
            <a:endParaRPr lang="en-US"/>
          </a:p>
        </p:txBody>
      </p:sp>
      <p:pic>
        <p:nvPicPr>
          <p:cNvPr id="7174" name="Picture 6" descr="Full-Term Pregnancy Explained | Pamp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34" y="2203341"/>
            <a:ext cx="4658522" cy="413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4986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54451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FFFF00"/>
                </a:solidFill>
              </a:rPr>
              <a:t>Complications of </a:t>
            </a:r>
            <a:r>
              <a:rPr lang="en-US" sz="3600" b="1" dirty="0" err="1">
                <a:solidFill>
                  <a:srgbClr val="FFFF00"/>
                </a:solidFill>
              </a:rPr>
              <a:t>labour</a:t>
            </a:r>
            <a:r>
              <a:rPr lang="en-US" sz="3600" b="1" dirty="0">
                <a:solidFill>
                  <a:srgbClr val="FFFF00"/>
                </a:solidFill>
              </a:rPr>
              <a:t> and delivery (O60–O75)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977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7128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Complications of </a:t>
            </a:r>
            <a:r>
              <a:rPr lang="en-US" sz="2800" b="1" dirty="0" err="1">
                <a:solidFill>
                  <a:srgbClr val="FFFF00"/>
                </a:solidFill>
              </a:rPr>
              <a:t>labour</a:t>
            </a:r>
            <a:r>
              <a:rPr lang="en-US" sz="2800" b="1" dirty="0">
                <a:solidFill>
                  <a:srgbClr val="FFFF00"/>
                </a:solidFill>
              </a:rPr>
              <a:t> and </a:t>
            </a:r>
            <a:r>
              <a:rPr lang="en-US" sz="2800" b="1" dirty="0" smtClean="0">
                <a:solidFill>
                  <a:srgbClr val="FFFF00"/>
                </a:solidFill>
              </a:rPr>
              <a:t>delivery 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Preterm</a:t>
            </a:r>
            <a:r>
              <a:rPr lang="en-US" sz="24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labour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and delivery </a:t>
            </a:r>
            <a:endParaRPr lang="en-US" sz="24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Failed induction 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of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labour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sz="24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Abnormalities 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of forces 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of </a:t>
            </a:r>
            <a:r>
              <a:rPr lang="en-US" sz="2400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labour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sz="2400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Long </a:t>
            </a:r>
            <a:r>
              <a:rPr lang="en-US" sz="2400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labour</a:t>
            </a:r>
            <a:r>
              <a:rPr lang="en-US" sz="24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endParaRPr lang="en-US" sz="2400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Prolonged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first stage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of labor </a:t>
            </a:r>
          </a:p>
          <a:p>
            <a:pPr lvl="1"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Prolonged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second stage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of labor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/>
            </a:r>
            <a:b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</a:br>
            <a:endParaRPr lang="en-US" sz="24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646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18689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Complications of </a:t>
            </a:r>
            <a:r>
              <a:rPr lang="en-US" sz="2800" b="1" dirty="0" err="1">
                <a:solidFill>
                  <a:srgbClr val="FFFF00"/>
                </a:solidFill>
              </a:rPr>
              <a:t>labour</a:t>
            </a:r>
            <a:r>
              <a:rPr lang="en-US" sz="2800" b="1" dirty="0">
                <a:solidFill>
                  <a:srgbClr val="FFFF00"/>
                </a:solidFill>
              </a:rPr>
              <a:t> and delivery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Obstructed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labor </a:t>
            </a:r>
          </a:p>
          <a:p>
            <a:pPr>
              <a:lnSpc>
                <a:spcPct val="150000"/>
              </a:lnSpc>
            </a:pPr>
            <a:r>
              <a:rPr lang="en-US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Labour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and delivery </a:t>
            </a: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complicated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 by …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Perineal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laceration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during delivery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Other 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obstetric trauma </a:t>
            </a:r>
            <a:endParaRPr lang="en-US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Postpartum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haemorrhage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Retained placenta </a:t>
            </a: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and </a:t>
            </a:r>
            <a:r>
              <a:rPr lang="en-US" b="1" dirty="0" err="1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membrans</a:t>
            </a:r>
            <a:endParaRPr lang="en-US" b="1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Complications of </a:t>
            </a:r>
            <a:r>
              <a:rPr lang="en-US" b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anaesthesia</a:t>
            </a:r>
            <a:r>
              <a:rPr lang="en-US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during </a:t>
            </a:r>
            <a:r>
              <a:rPr lang="en-US" b="1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labour</a:t>
            </a:r>
            <a:r>
              <a:rPr lang="en-US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294A6F-2305-4CAA-BFDF-A2D47FE710A8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63045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/>
            <a:r>
              <a:rPr lang="fa-IR" dirty="0">
                <a:solidFill>
                  <a:schemeClr val="tx1">
                    <a:lumMod val="95000"/>
                  </a:schemeClr>
                </a:solidFill>
                <a:cs typeface="+mn-cs"/>
              </a:rPr>
              <a:t>بیمار خانم 21ساله </a:t>
            </a:r>
            <a:r>
              <a:rPr lang="fa-IR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باسابقه</a:t>
            </a:r>
            <a:r>
              <a:rPr lang="fa-IR" dirty="0">
                <a:solidFill>
                  <a:schemeClr val="tx1">
                    <a:lumMod val="95000"/>
                  </a:schemeClr>
                </a:solidFill>
                <a:cs typeface="+mn-cs"/>
              </a:rPr>
              <a:t> بارداری </a:t>
            </a:r>
            <a:r>
              <a:rPr lang="en-US" dirty="0">
                <a:solidFill>
                  <a:schemeClr val="tx1">
                    <a:lumMod val="95000"/>
                  </a:schemeClr>
                </a:solidFill>
                <a:cs typeface="+mn-cs"/>
              </a:rPr>
              <a:t>G2P1L1</a:t>
            </a:r>
            <a:r>
              <a:rPr lang="fa-IR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بدلیل</a:t>
            </a:r>
            <a:r>
              <a:rPr lang="fa-IR" dirty="0">
                <a:solidFill>
                  <a:schemeClr val="tx1">
                    <a:lumMod val="95000"/>
                  </a:schemeClr>
                </a:solidFill>
                <a:cs typeface="+mn-cs"/>
              </a:rPr>
              <a:t> پره </a:t>
            </a:r>
            <a:r>
              <a:rPr lang="fa-IR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ترم</a:t>
            </a:r>
            <a:r>
              <a:rPr lang="fa-IR" dirty="0">
                <a:solidFill>
                  <a:schemeClr val="tx1">
                    <a:lumMod val="95000"/>
                  </a:schemeClr>
                </a:solidFill>
                <a:cs typeface="+mn-cs"/>
              </a:rPr>
              <a:t> </a:t>
            </a:r>
            <a:r>
              <a:rPr lang="fa-IR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لیبر</a:t>
            </a:r>
            <a:r>
              <a:rPr lang="fa-IR" dirty="0">
                <a:solidFill>
                  <a:schemeClr val="tx1">
                    <a:lumMod val="95000"/>
                  </a:schemeClr>
                </a:solidFill>
                <a:cs typeface="+mn-cs"/>
              </a:rPr>
              <a:t> مراجعه کرده است </a:t>
            </a:r>
            <a:r>
              <a:rPr lang="fa-IR" dirty="0" err="1">
                <a:solidFill>
                  <a:schemeClr val="tx1">
                    <a:lumMod val="95000"/>
                  </a:schemeClr>
                </a:solidFill>
                <a:cs typeface="+mn-cs"/>
              </a:rPr>
              <a:t>وبعداز</a:t>
            </a:r>
            <a:r>
              <a:rPr lang="fa-IR" dirty="0">
                <a:solidFill>
                  <a:schemeClr val="tx1">
                    <a:lumMod val="95000"/>
                  </a:schemeClr>
                </a:solidFill>
                <a:cs typeface="+mn-cs"/>
              </a:rPr>
              <a:t> انجام مراقبتهای بارداری زایمان زود رس انجام شده است.</a:t>
            </a:r>
          </a:p>
          <a:p>
            <a:pPr algn="r" rtl="1"/>
            <a:endParaRPr lang="fa-IR" dirty="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pPr algn="r" rtl="1"/>
            <a:endParaRPr lang="fa-IR" dirty="0">
              <a:solidFill>
                <a:schemeClr val="tx1">
                  <a:lumMod val="95000"/>
                </a:schemeClr>
              </a:solidFill>
              <a:cs typeface="+mn-cs"/>
            </a:endParaRPr>
          </a:p>
          <a:p>
            <a:endParaRPr lang="en-US" dirty="0">
              <a:solidFill>
                <a:schemeClr val="tx1">
                  <a:lumMod val="95000"/>
                </a:schemeClr>
              </a:solidFill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97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3442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>
              <a:buClr>
                <a:srgbClr val="444D26">
                  <a:lumMod val="40000"/>
                  <a:lumOff val="60000"/>
                </a:srgbClr>
              </a:buClr>
            </a:pPr>
            <a:r>
              <a:rPr lang="fa-IR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بیمار خانم 30ساله </a:t>
            </a:r>
            <a:r>
              <a:rPr lang="en-US" dirty="0">
                <a:solidFill>
                  <a:prstClr val="white">
                    <a:lumMod val="95000"/>
                  </a:prstClr>
                </a:solidFill>
              </a:rPr>
              <a:t>PG</a:t>
            </a:r>
            <a:r>
              <a:rPr lang="fa-IR" dirty="0" err="1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بدلیل</a:t>
            </a:r>
            <a:r>
              <a:rPr lang="fa-IR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fa-IR" dirty="0" err="1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دردشکم</a:t>
            </a:r>
            <a:r>
              <a:rPr lang="fa-IR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 مراجعه کرده است </a:t>
            </a:r>
            <a:r>
              <a:rPr lang="fa-IR" dirty="0" err="1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بعداز</a:t>
            </a:r>
            <a:r>
              <a:rPr lang="fa-IR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 انتقال به بخش زایمان دچار </a:t>
            </a:r>
            <a:r>
              <a:rPr lang="fa-IR" dirty="0" err="1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ارست</a:t>
            </a:r>
            <a:r>
              <a:rPr lang="fa-IR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fa-IR" dirty="0" err="1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دیلاتاسیون</a:t>
            </a:r>
            <a:r>
              <a:rPr lang="fa-IR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fa-IR" dirty="0" err="1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سرویکس</a:t>
            </a:r>
            <a:r>
              <a:rPr lang="fa-IR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 شده است 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956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r" rtl="1">
              <a:buClr>
                <a:srgbClr val="444D26">
                  <a:lumMod val="40000"/>
                  <a:lumOff val="60000"/>
                </a:srgbClr>
              </a:buClr>
            </a:pPr>
            <a:r>
              <a:rPr lang="fa-IR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بیمار خانم 18ساله</a:t>
            </a:r>
            <a:r>
              <a:rPr lang="en-US" dirty="0">
                <a:solidFill>
                  <a:prstClr val="white">
                    <a:lumMod val="95000"/>
                  </a:prstClr>
                </a:solidFill>
              </a:rPr>
              <a:t> </a:t>
            </a:r>
            <a:r>
              <a:rPr lang="fa-IR" dirty="0" err="1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باسابقه</a:t>
            </a:r>
            <a:r>
              <a:rPr lang="fa-IR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 بارداری </a:t>
            </a:r>
            <a:r>
              <a:rPr lang="en-US" dirty="0">
                <a:solidFill>
                  <a:prstClr val="white">
                    <a:lumMod val="95000"/>
                  </a:prstClr>
                </a:solidFill>
              </a:rPr>
              <a:t>G2P1D1</a:t>
            </a:r>
            <a:r>
              <a:rPr lang="fa-IR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fa-IR" dirty="0" err="1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باحاملگی</a:t>
            </a:r>
            <a:r>
              <a:rPr lang="fa-IR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 </a:t>
            </a:r>
            <a:r>
              <a:rPr lang="fa-IR" dirty="0" err="1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ترم</a:t>
            </a:r>
            <a:r>
              <a:rPr lang="fa-IR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 39هفته </a:t>
            </a:r>
            <a:r>
              <a:rPr lang="fa-IR" dirty="0" err="1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بدلیل</a:t>
            </a:r>
            <a:r>
              <a:rPr lang="fa-IR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 درد های زایمانی مراجعه </a:t>
            </a:r>
            <a:r>
              <a:rPr lang="fa-IR" dirty="0" err="1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وبستری</a:t>
            </a:r>
            <a:r>
              <a:rPr lang="fa-IR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 شده است پس از انتقال به بخش زایمان متوجه میشوند که بیمار </a:t>
            </a:r>
            <a:r>
              <a:rPr lang="fa-IR" dirty="0" err="1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مکونیوم</a:t>
            </a:r>
            <a:r>
              <a:rPr lang="fa-IR" dirty="0">
                <a:solidFill>
                  <a:prstClr val="white">
                    <a:lumMod val="95000"/>
                  </a:prstClr>
                </a:solidFill>
                <a:cs typeface="Arial" panose="020B0604020202020204" pitchFamily="34" charset="0"/>
              </a:rPr>
              <a:t> میباشد.</a:t>
            </a:r>
            <a:endParaRPr lang="en-US" dirty="0">
              <a:solidFill>
                <a:prstClr val="white">
                  <a:lumMod val="95000"/>
                </a:prst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FB4EC-7909-4964-B014-32F2157CFEC7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99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8447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1192</TotalTime>
  <Words>2093</Words>
  <Application>Microsoft Office PowerPoint</Application>
  <PresentationFormat>Widescreen</PresentationFormat>
  <Paragraphs>515</Paragraphs>
  <Slides>136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136</vt:i4>
      </vt:variant>
    </vt:vector>
  </HeadingPairs>
  <TitlesOfParts>
    <vt:vector size="141" baseType="lpstr">
      <vt:lpstr>Arial</vt:lpstr>
      <vt:lpstr>Calibri</vt:lpstr>
      <vt:lpstr>Century Gothic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Ectopic Pregnancy</vt:lpstr>
      <vt:lpstr>Ectopic Pregnancy</vt:lpstr>
      <vt:lpstr>Ectopic Pregnancy</vt:lpstr>
      <vt:lpstr>Hydatidiform Mole (HM) </vt:lpstr>
      <vt:lpstr>Hydatidiform Mole (HM)</vt:lpstr>
      <vt:lpstr>Hydatidiform Mole (HM)</vt:lpstr>
      <vt:lpstr>Abortion</vt:lpstr>
      <vt:lpstr>Threatened Abortion</vt:lpstr>
      <vt:lpstr>Inevitable Abortion</vt:lpstr>
      <vt:lpstr>complete miscarriage/complete abortion</vt:lpstr>
      <vt:lpstr>incomplete abortion</vt:lpstr>
      <vt:lpstr>Missed abortion</vt:lpstr>
      <vt:lpstr>Missed abortion</vt:lpstr>
      <vt:lpstr>Infected (septic) abortion</vt:lpstr>
      <vt:lpstr>Failed attempted abortion </vt:lpstr>
      <vt:lpstr> abortion</vt:lpstr>
      <vt:lpstr> abortion</vt:lpstr>
      <vt:lpstr> abortion</vt:lpstr>
      <vt:lpstr>abortion</vt:lpstr>
      <vt:lpstr>PowerPoint Presentation</vt:lpstr>
      <vt:lpstr>PowerPoint Presentation</vt:lpstr>
      <vt:lpstr>Pre-eclampsia</vt:lpstr>
      <vt:lpstr>Pre-eclampsia</vt:lpstr>
      <vt:lpstr>Pre-eclampsia</vt:lpstr>
      <vt:lpstr>Eclampsia</vt:lpstr>
      <vt:lpstr>Eclampsia</vt:lpstr>
      <vt:lpstr>Pre-existing &amp; Gestational [pregnancy-induced] </vt:lpstr>
      <vt:lpstr>Pre-existing &amp; Gestational </vt:lpstr>
      <vt:lpstr>PowerPoint Presentation</vt:lpstr>
      <vt:lpstr>PowerPoint Presentation</vt:lpstr>
      <vt:lpstr>PowerPoint Presentation</vt:lpstr>
      <vt:lpstr>PowerPoint Presentation</vt:lpstr>
      <vt:lpstr>Other maternal disorders predominantly  related to pregnancy</vt:lpstr>
      <vt:lpstr>Other maternal disorders predominantly  related to pregnancy </vt:lpstr>
      <vt:lpstr>PowerPoint Presentation</vt:lpstr>
      <vt:lpstr>PowerPoint Presentation</vt:lpstr>
      <vt:lpstr>PowerPoint Presentation</vt:lpstr>
      <vt:lpstr>PowerPoint Presentation</vt:lpstr>
      <vt:lpstr>Multiple gestation </vt:lpstr>
      <vt:lpstr>Multiple gestation </vt:lpstr>
      <vt:lpstr>PowerPoint Presentation</vt:lpstr>
      <vt:lpstr>PowerPoint Presentation</vt:lpstr>
      <vt:lpstr>Malpresentation</vt:lpstr>
      <vt:lpstr>Types of Malpresentation</vt:lpstr>
      <vt:lpstr>Malpresentation</vt:lpstr>
      <vt:lpstr>Normal vs Breech Presentation</vt:lpstr>
      <vt:lpstr>PowerPoint Presentation</vt:lpstr>
      <vt:lpstr>known or suspected disproportion </vt:lpstr>
      <vt:lpstr>known or suspected disproportion </vt:lpstr>
      <vt:lpstr>disproportion due to hydrocephalic fetus</vt:lpstr>
      <vt:lpstr>congenital malformation of uterus</vt:lpstr>
      <vt:lpstr>congenital malformation of uterus</vt:lpstr>
      <vt:lpstr>uterus didelphys (double uterus)  </vt:lpstr>
      <vt:lpstr>arcuate uterus (uterus with a dent on the top part)  </vt:lpstr>
      <vt:lpstr>unicornuate uterus (one-sided uterus) </vt:lpstr>
      <vt:lpstr> bicornuate uterus (heart-shaped uterus)  </vt:lpstr>
      <vt:lpstr>septate uterus (uterus with partition in the middle)</vt:lpstr>
      <vt:lpstr>absent uterus </vt:lpstr>
      <vt:lpstr>PowerPoint Presentation</vt:lpstr>
      <vt:lpstr>PowerPoint Presentation</vt:lpstr>
      <vt:lpstr>Polyhydramnios </vt:lpstr>
      <vt:lpstr>Polyhydramnios </vt:lpstr>
      <vt:lpstr>Premature rupture of membranes </vt:lpstr>
      <vt:lpstr>Premature rupture of membranes </vt:lpstr>
      <vt:lpstr>Premature rupture of membranes </vt:lpstr>
      <vt:lpstr>placental disorders</vt:lpstr>
      <vt:lpstr>Placenta Previa</vt:lpstr>
      <vt:lpstr>Placenta Previa</vt:lpstr>
      <vt:lpstr>Placenta Accreta</vt:lpstr>
      <vt:lpstr>Placenta accrete , increta and percreta</vt:lpstr>
      <vt:lpstr>Circumvallate placenta</vt:lpstr>
      <vt:lpstr>Circumvallate placenta</vt:lpstr>
      <vt:lpstr>Placental abruption  (Premature separation of placenta )</vt:lpstr>
      <vt:lpstr>Placental abruption  (Premature separation of placenta )</vt:lpstr>
      <vt:lpstr>PowerPoint Presentation</vt:lpstr>
      <vt:lpstr>False labour </vt:lpstr>
      <vt:lpstr>False labour </vt:lpstr>
      <vt:lpstr>False labour </vt:lpstr>
      <vt:lpstr>Prolonged pregnancy</vt:lpstr>
      <vt:lpstr>Prolonged pregnancy</vt:lpstr>
      <vt:lpstr>PowerPoint Presentation</vt:lpstr>
      <vt:lpstr>PowerPoint Presentation</vt:lpstr>
      <vt:lpstr>Complications of labour and delivery </vt:lpstr>
      <vt:lpstr>Complications of labour and delivery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Delivery </vt:lpstr>
      <vt:lpstr>Single spontaneous delivery </vt:lpstr>
      <vt:lpstr>Single spontaneous delivery </vt:lpstr>
      <vt:lpstr>PowerPoint Presentation</vt:lpstr>
      <vt:lpstr>PowerPoint Presentation</vt:lpstr>
      <vt:lpstr>Single spontaneous vertex delivery </vt:lpstr>
      <vt:lpstr>Vertex and other cephalic delivery</vt:lpstr>
      <vt:lpstr>Vertex and breech delivery</vt:lpstr>
      <vt:lpstr>Single delivery by forceps and vacuum extractor </vt:lpstr>
      <vt:lpstr>Single delivery by forceps and vacuum extractor </vt:lpstr>
      <vt:lpstr>delivery by forceps</vt:lpstr>
      <vt:lpstr>delivery by forceps</vt:lpstr>
      <vt:lpstr>delivery by forceps</vt:lpstr>
      <vt:lpstr>Vacuum extraction delivery</vt:lpstr>
      <vt:lpstr>Vacuum extraction delivery</vt:lpstr>
      <vt:lpstr>delivery by caesarean section</vt:lpstr>
      <vt:lpstr>delivery by caesarean section</vt:lpstr>
      <vt:lpstr>Reasons for caesarean</vt:lpstr>
      <vt:lpstr>Assisted breech delivery</vt:lpstr>
      <vt:lpstr>Assisted breech delivery</vt:lpstr>
      <vt:lpstr>version and extraction delivery</vt:lpstr>
      <vt:lpstr>version and extraction delivery</vt:lpstr>
      <vt:lpstr>Multiple delivery</vt:lpstr>
      <vt:lpstr>Multiple delivery</vt:lpstr>
      <vt:lpstr>Multiple delivery</vt:lpstr>
      <vt:lpstr>PowerPoint Presentation</vt:lpstr>
      <vt:lpstr>PowerPoint Presentation</vt:lpstr>
      <vt:lpstr>Complications related to the puerperium</vt:lpstr>
      <vt:lpstr>PowerPoint Presentation</vt:lpstr>
      <vt:lpstr>PowerPoint Presentation</vt:lpstr>
      <vt:lpstr>PowerPoint Presentation</vt:lpstr>
      <vt:lpstr>Other obstetric conditions, NEC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Pdh-Mohamadpor</dc:creator>
  <cp:lastModifiedBy>mohammadpour</cp:lastModifiedBy>
  <cp:revision>123</cp:revision>
  <dcterms:created xsi:type="dcterms:W3CDTF">2023-02-03T17:00:32Z</dcterms:created>
  <dcterms:modified xsi:type="dcterms:W3CDTF">2023-02-21T05:34:55Z</dcterms:modified>
</cp:coreProperties>
</file>